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1.png" ContentType="image/png"/>
  <Override PartName="/ppt/media/image3.png" ContentType="image/png"/>
  <Override PartName="/ppt/media/image2.png" ContentType="image/png"/>
  <Override PartName="/ppt/media/image4.jpeg" ContentType="image/jpeg"/>
  <Override PartName="/ppt/media/image6.png" ContentType="image/png"/>
  <Override PartName="/ppt/media/image7.png" ContentType="image/png"/>
  <Override PartName="/ppt/media/image12.png" ContentType="image/png"/>
  <Override PartName="/ppt/media/image14.jpeg" ContentType="image/jpeg"/>
  <Override PartName="/ppt/media/image8.png" ContentType="image/png"/>
  <Override PartName="/ppt/media/image11.jpeg" ContentType="image/jpeg"/>
  <Override PartName="/ppt/media/image13.png" ContentType="image/png"/>
  <Override PartName="/ppt/media/image9.png" ContentType="image/png"/>
  <Override PartName="/ppt/media/image10.jpeg" ContentType="image/jpeg"/>
  <Override PartName="/ppt/media/image5.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presProps.xml" ContentType="application/vnd.openxmlformats-officedocument.presentationml.presProps+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71.xml" ContentType="application/vnd.openxmlformats-officedocument.presentationml.slide+xml"/>
  <Override PartName="/ppt/slides/slide29.xml" ContentType="application/vnd.openxmlformats-officedocument.presentationml.slide+xml"/>
  <Override PartName="/ppt/slides/slide69.xml" ContentType="application/vnd.openxmlformats-officedocument.presentationml.slide+xml"/>
  <Override PartName="/ppt/slides/slide32.xml" ContentType="application/vnd.openxmlformats-officedocument.presentationml.slide+xml"/>
  <Override PartName="/ppt/slides/slide70.xml" ContentType="application/vnd.openxmlformats-officedocument.presentationml.slide+xml"/>
  <Override PartName="/ppt/slides/slide28.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65.xml" ContentType="application/vnd.openxmlformats-officedocument.presentationml.slide+xml"/>
  <Override PartName="/ppt/slides/slide27.xml" ContentType="application/vnd.openxmlformats-officedocument.presentationml.slide+xml"/>
  <Override PartName="/ppt/slides/slide64.xml" ContentType="application/vnd.openxmlformats-officedocument.presentationml.slide+xml"/>
  <Override PartName="/ppt/slides/slide66.xml" ContentType="application/vnd.openxmlformats-officedocument.presentationml.slide+xml"/>
  <Override PartName="/ppt/slides/slide26.xml" ContentType="application/vnd.openxmlformats-officedocument.presentationml.slide+xml"/>
  <Override PartName="/ppt/slides/slide63.xml" ContentType="application/vnd.openxmlformats-officedocument.presentationml.slide+xml"/>
  <Override PartName="/ppt/slides/slide25.xml" ContentType="application/vnd.openxmlformats-officedocument.presentationml.slide+xml"/>
  <Override PartName="/ppt/slides/slide62.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14.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34.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49.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61.xml.rels" ContentType="application/vnd.openxmlformats-package.relationships+xml"/>
  <Override PartName="/ppt/slides/_rels/slide57.xml.rels" ContentType="application/vnd.openxmlformats-package.relationships+xml"/>
  <Override PartName="/ppt/slides/_rels/slide12.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58.xml.rels" ContentType="application/vnd.openxmlformats-package.relationships+xml"/>
  <Override PartName="/ppt/slides/_rels/slide65.xml.rels" ContentType="application/vnd.openxmlformats-package.relationships+xml"/>
  <Override PartName="/ppt/slides/_rels/slide13.xml.rels" ContentType="application/vnd.openxmlformats-package.relationships+xml"/>
  <Override PartName="/ppt/slides/_rels/slide55.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54.xml.rels" ContentType="application/vnd.openxmlformats-package.relationships+xml"/>
  <Override PartName="/ppt/slides/_rels/slide63.xml.rels" ContentType="application/vnd.openxmlformats-package.relationships+xml"/>
  <Override PartName="/ppt/slides/_rels/slide70.xml.rels" ContentType="application/vnd.openxmlformats-package.relationships+xml"/>
  <Override PartName="/ppt/slides/_rels/slide69.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53.xml.rels" ContentType="application/vnd.openxmlformats-package.relationships+xml"/>
  <Override PartName="/ppt/slides/_rels/slide46.xml.rels" ContentType="application/vnd.openxmlformats-package.relationships+xml"/>
  <Override PartName="/ppt/slides/_rels/slide68.xml.rels" ContentType="application/vnd.openxmlformats-package.relationships+xml"/>
  <Override PartName="/ppt/slides/_rels/slide62.xml.rels" ContentType="application/vnd.openxmlformats-package.relationships+xml"/>
  <Override PartName="/ppt/slides/_rels/slide50.xml.rels" ContentType="application/vnd.openxmlformats-package.relationships+xml"/>
  <Override PartName="/ppt/slides/_rels/slide52.xml.rels" ContentType="application/vnd.openxmlformats-package.relationships+xml"/>
  <Override PartName="/ppt/slides/_rels/slide45.xml.rels" ContentType="application/vnd.openxmlformats-package.relationships+xml"/>
  <Override PartName="/ppt/slides/_rels/slide38.xml.rels" ContentType="application/vnd.openxmlformats-package.relationships+xml"/>
  <Override PartName="/ppt/slides/_rels/slide19.xml.rels" ContentType="application/vnd.openxmlformats-package.relationships+xml"/>
  <Override PartName="/ppt/slides/_rels/slide23.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39.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25.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32.xml.rels" ContentType="application/vnd.openxmlformats-package.relationships+xml"/>
  <Override PartName="/ppt/slides/_rels/slide66.xml.rels" ContentType="application/vnd.openxmlformats-package.relationships+xml"/>
  <Override PartName="/ppt/slides/_rels/slide10.xml.rels" ContentType="application/vnd.openxmlformats-package.relationships+xml"/>
  <Override PartName="/ppt/slides/_rels/slide59.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_rels/slide67.xml.rels" ContentType="application/vnd.openxmlformats-package.relationships+xml"/>
  <Override PartName="/ppt/slides/_rels/slide71.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70" Type="http://schemas.openxmlformats.org/officeDocument/2006/relationships/slide" Target="slides/slide67.xml"/><Relationship Id="rId71" Type="http://schemas.openxmlformats.org/officeDocument/2006/relationships/slide" Target="slides/slide68.xml"/><Relationship Id="rId72" Type="http://schemas.openxmlformats.org/officeDocument/2006/relationships/slide" Target="slides/slide69.xml"/><Relationship Id="rId73" Type="http://schemas.openxmlformats.org/officeDocument/2006/relationships/slide" Target="slides/slide70.xml"/><Relationship Id="rId74" Type="http://schemas.openxmlformats.org/officeDocument/2006/relationships/slide" Target="slides/slide71.xml"/><Relationship Id="rId75" Type="http://schemas.openxmlformats.org/officeDocument/2006/relationships/presProps" Target="presProps.xml"/>
</Relationships>
</file>

<file path=ppt/media/image1.png>
</file>

<file path=ppt/media/image10.jpeg>
</file>

<file path=ppt/media/image11.jpeg>
</file>

<file path=ppt/media/image12.png>
</file>

<file path=ppt/media/image13.png>
</file>

<file path=ppt/media/image14.jpe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DE" sz="18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lnSpc>
                <a:spcPct val="90000"/>
              </a:lnSpc>
              <a:spcBef>
                <a:spcPts val="1417"/>
              </a:spcBef>
              <a:buNone/>
            </a:pPr>
            <a:endParaRPr b="0" lang="en-DE" sz="2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2600" cy="6841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495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D1E0340-100C-4E6F-8D39-779956B6331A}"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199440" cy="352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43440" cy="553320"/>
          </a:xfrm>
          <a:prstGeom prst="rect">
            <a:avLst/>
          </a:prstGeom>
          <a:ln w="0">
            <a:noFill/>
          </a:ln>
        </p:spPr>
      </p:pic>
      <p:pic>
        <p:nvPicPr>
          <p:cNvPr id="4" name="Grafik 2" descr=""/>
          <p:cNvPicPr/>
          <p:nvPr/>
        </p:nvPicPr>
        <p:blipFill>
          <a:blip r:embed="rId3"/>
          <a:stretch/>
        </p:blipFill>
        <p:spPr>
          <a:xfrm>
            <a:off x="7430400" y="134640"/>
            <a:ext cx="3689280" cy="505440"/>
          </a:xfrm>
          <a:prstGeom prst="rect">
            <a:avLst/>
          </a:prstGeom>
          <a:ln w="0">
            <a:noFill/>
          </a:ln>
        </p:spPr>
      </p:pic>
      <p:sp>
        <p:nvSpPr>
          <p:cNvPr id="5" name="CustomShape 4"/>
          <p:cNvSpPr/>
          <p:nvPr/>
        </p:nvSpPr>
        <p:spPr>
          <a:xfrm>
            <a:off x="912240" y="1268280"/>
            <a:ext cx="9199440" cy="352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32600" cy="6841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755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DE" sz="1800" spc="-1" strike="noStrike">
                <a:solidFill>
                  <a:srgbClr val="000000"/>
                </a:solidFill>
                <a:latin typeface="Arial"/>
              </a:rPr>
              <a:t>Click to edit the title text format</a:t>
            </a:r>
            <a:endParaRPr b="0" lang="en-DE" sz="18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DE" sz="2800" spc="-1" strike="noStrike">
                <a:solidFill>
                  <a:srgbClr val="000000"/>
                </a:solidFill>
                <a:latin typeface="Arial"/>
              </a:rPr>
              <a:t>Click to edit the outline text format</a:t>
            </a:r>
            <a:endParaRPr b="0" lang="en-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DE" sz="2000" spc="-1" strike="noStrike">
                <a:solidFill>
                  <a:srgbClr val="000000"/>
                </a:solidFill>
                <a:latin typeface="Arial"/>
              </a:rPr>
              <a:t>Second Outline Level</a:t>
            </a:r>
            <a:endParaRPr b="0" lang="en-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DE" sz="1800" spc="-1" strike="noStrike">
                <a:solidFill>
                  <a:srgbClr val="000000"/>
                </a:solidFill>
                <a:latin typeface="Arial"/>
              </a:rPr>
              <a:t>Third Outline Level</a:t>
            </a:r>
            <a:endParaRPr b="0" lang="en-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DE" sz="1800" spc="-1" strike="noStrike">
                <a:solidFill>
                  <a:srgbClr val="000000"/>
                </a:solidFill>
                <a:latin typeface="Arial"/>
              </a:rPr>
              <a:t>Fourth Outline Level</a:t>
            </a:r>
            <a:endParaRPr b="0" lang="en-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Fifth Outline Level</a:t>
            </a:r>
            <a:endParaRPr b="0" lang="en-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Sixth Outline Level</a:t>
            </a:r>
            <a:endParaRPr b="0" lang="en-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Seventh Outline Level</a:t>
            </a:r>
            <a:endParaRPr b="0" lang="en-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2600" cy="6841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7" name="CustomShape 2"/>
          <p:cNvSpPr/>
          <p:nvPr/>
        </p:nvSpPr>
        <p:spPr>
          <a:xfrm>
            <a:off x="11438640" y="6453360"/>
            <a:ext cx="7495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87ED555-9253-4348-A031-87969EE2E764}"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48" name="CustomShape 3"/>
          <p:cNvSpPr/>
          <p:nvPr/>
        </p:nvSpPr>
        <p:spPr>
          <a:xfrm>
            <a:off x="912240" y="1268280"/>
            <a:ext cx="9199440" cy="352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43440" cy="553320"/>
          </a:xfrm>
          <a:prstGeom prst="rect">
            <a:avLst/>
          </a:prstGeom>
          <a:ln w="0">
            <a:noFill/>
          </a:ln>
        </p:spPr>
      </p:pic>
      <p:pic>
        <p:nvPicPr>
          <p:cNvPr id="50" name="Grafik 2" descr=""/>
          <p:cNvPicPr/>
          <p:nvPr/>
        </p:nvPicPr>
        <p:blipFill>
          <a:blip r:embed="rId3"/>
          <a:stretch/>
        </p:blipFill>
        <p:spPr>
          <a:xfrm>
            <a:off x="7430400" y="134640"/>
            <a:ext cx="3689280" cy="505440"/>
          </a:xfrm>
          <a:prstGeom prst="rect">
            <a:avLst/>
          </a:prstGeom>
          <a:ln w="0">
            <a:noFill/>
          </a:ln>
        </p:spPr>
      </p:pic>
      <p:sp>
        <p:nvSpPr>
          <p:cNvPr id="51" name="CustomShape 4"/>
          <p:cNvSpPr/>
          <p:nvPr/>
        </p:nvSpPr>
        <p:spPr>
          <a:xfrm>
            <a:off x="11444760" y="0"/>
            <a:ext cx="732600" cy="6841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52" name="CustomShape 5"/>
          <p:cNvSpPr/>
          <p:nvPr/>
        </p:nvSpPr>
        <p:spPr>
          <a:xfrm>
            <a:off x="11438640" y="6453360"/>
            <a:ext cx="74952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325DF69-AFA3-47A0-9AF7-120ADC3882B7}"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53" name="CustomShape 6"/>
          <p:cNvSpPr/>
          <p:nvPr/>
        </p:nvSpPr>
        <p:spPr>
          <a:xfrm>
            <a:off x="0" y="6642720"/>
            <a:ext cx="121755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DE" sz="1800" spc="-1" strike="noStrike">
                <a:solidFill>
                  <a:srgbClr val="000000"/>
                </a:solidFill>
                <a:latin typeface="Arial"/>
              </a:rPr>
              <a:t>Click to edit the title text format</a:t>
            </a:r>
            <a:endParaRPr b="0" lang="en-DE" sz="18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DE" sz="2800" spc="-1" strike="noStrike">
                <a:solidFill>
                  <a:srgbClr val="000000"/>
                </a:solidFill>
                <a:latin typeface="Arial"/>
              </a:rPr>
              <a:t>Click to edit the outline text format</a:t>
            </a:r>
            <a:endParaRPr b="0" lang="en-DE"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DE" sz="2000" spc="-1" strike="noStrike">
                <a:solidFill>
                  <a:srgbClr val="000000"/>
                </a:solidFill>
                <a:latin typeface="Arial"/>
              </a:rPr>
              <a:t>Second Outline Level</a:t>
            </a:r>
            <a:endParaRPr b="0" lang="en-DE"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DE" sz="1800" spc="-1" strike="noStrike">
                <a:solidFill>
                  <a:srgbClr val="000000"/>
                </a:solidFill>
                <a:latin typeface="Arial"/>
              </a:rPr>
              <a:t>Third Outline Level</a:t>
            </a:r>
            <a:endParaRPr b="0" lang="en-DE"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DE" sz="1800" spc="-1" strike="noStrike">
                <a:solidFill>
                  <a:srgbClr val="000000"/>
                </a:solidFill>
                <a:latin typeface="Arial"/>
              </a:rPr>
              <a:t>Fourth Outline Level</a:t>
            </a:r>
            <a:endParaRPr b="0" lang="en-DE"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Fifth Outline Level</a:t>
            </a:r>
            <a:endParaRPr b="0" lang="en-DE"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Sixth Outline Level</a:t>
            </a:r>
            <a:endParaRPr b="0" lang="en-DE"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DE" sz="2000" spc="-1" strike="noStrike">
                <a:solidFill>
                  <a:srgbClr val="000000"/>
                </a:solidFill>
                <a:latin typeface="Arial"/>
              </a:rPr>
              <a:t>Seventh Outline Level</a:t>
            </a:r>
            <a:endParaRPr b="0" lang="en-DE"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hyperlink" Target="https://showyourstripes.info/" TargetMode="External"/><Relationship Id="rId2" Type="http://schemas.openxmlformats.org/officeDocument/2006/relationships/hyperlink" Target="https://creativecommons.org/licenses/by-sa/4.0/" TargetMode="External"/><Relationship Id="rId3" Type="http://schemas.openxmlformats.org/officeDocument/2006/relationships/image" Target="../media/image6.png"/><Relationship Id="rId4"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7.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creativecommons.org/licenses/by-sa/3.0/" TargetMode="External"/><Relationship Id="rId2" Type="http://schemas.openxmlformats.org/officeDocument/2006/relationships/image" Target="../media/image9.png"/><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hyperlink" Target="https://blogs.microsoft.com/blog/2020/01/16/microsoft-will-be-carbon-negative-by-2030/" TargetMode="External"/><Relationship Id="rId2"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www.apple.com/newsroom/2020/07/apple-commits-to-be-100-percent-carbon-neutral-for-its-supply-chain-and-products-by-2030/" TargetMode="External"/><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www.polestar.com/uk/news/striving-for-zero-the-2030-climate-neutral-car-plan/" TargetMode="External"/><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hyperlink" Target="https://www.ifixit.com/tablet-repairability" TargetMode="External"/><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hyperlink" Target="https://www.umweltbundesamt.de/sites/default/files/medien/2666/bilder/dateien/karte_klimaanaloge_zwei_je_klimaraumtyp_1.png" TargetMode="External"/><Relationship Id="rId2"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hyperlink" Target="https://creativecommons.org/licenses/by-nc/2.0/" TargetMode="External"/><Relationship Id="rId3"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0.xml.rels><?xml version="1.0" encoding="UTF-8"?>
<Relationships xmlns="http://schemas.openxmlformats.org/package/2006/relationships"><Relationship Id="rId1" Type="http://schemas.openxmlformats.org/officeDocument/2006/relationships/hyperlink" Target="https://www.ipcc.ch/report/ar6/wg2/" TargetMode="External"/><Relationship Id="rId2" Type="http://schemas.openxmlformats.org/officeDocument/2006/relationships/hyperlink" Target="https://www.geo.fu-berlin.de/en/v/iwm-network/learning_content/environmental-background/basics_climategeography/index.html" TargetMode="External"/><Relationship Id="rId3" Type="http://schemas.openxmlformats.org/officeDocument/2006/relationships/hyperlink" Target="https://www.nasa.gov/mission_pages/noaa-n/climate/climate_weather.html" TargetMode="External"/><Relationship Id="rId4" Type="http://schemas.openxmlformats.org/officeDocument/2006/relationships/slideLayout" Target="../slideLayouts/slideLayout13.xml"/>
</Relationships>
</file>

<file path=ppt/slides/_rels/slide7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27400" y="1412640"/>
            <a:ext cx="10352520" cy="113904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GB" sz="3200" spc="-1" strike="noStrike">
              <a:solidFill>
                <a:srgbClr val="000000"/>
              </a:solidFill>
              <a:latin typeface="Arial"/>
            </a:endParaRPr>
          </a:p>
        </p:txBody>
      </p:sp>
      <p:sp>
        <p:nvSpPr>
          <p:cNvPr id="93" name="CustomShape 2"/>
          <p:cNvSpPr/>
          <p:nvPr/>
        </p:nvSpPr>
        <p:spPr>
          <a:xfrm>
            <a:off x="527400" y="2852640"/>
            <a:ext cx="10352520" cy="23598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3: Challenges II – Climate Change</a:t>
            </a:r>
            <a:endParaRPr b="0" lang="en-GB" sz="2400" spc="-1" strike="noStrike">
              <a:solidFill>
                <a:srgbClr val="000000"/>
              </a:solidFill>
              <a:latin typeface="Arial"/>
            </a:endParaRPr>
          </a:p>
          <a:p>
            <a:pPr algn="ctr">
              <a:lnSpc>
                <a:spcPct val="100000"/>
              </a:lnSpc>
              <a:spcBef>
                <a:spcPts val="479"/>
              </a:spcBef>
              <a:tabLst>
                <a:tab algn="l" pos="0"/>
              </a:tabLst>
            </a:pPr>
            <a:endParaRPr b="0" lang="en-GB" sz="2400" spc="-1" strike="noStrike">
              <a:solidFill>
                <a:srgbClr val="000000"/>
              </a:solidFill>
              <a:latin typeface="Arial"/>
            </a:endParaRPr>
          </a:p>
          <a:p>
            <a:pPr algn="ctr">
              <a:lnSpc>
                <a:spcPct val="100000"/>
              </a:lnSpc>
              <a:spcBef>
                <a:spcPts val="241"/>
              </a:spcBef>
              <a:tabLst>
                <a:tab algn="l" pos="0"/>
              </a:tabLst>
            </a:pPr>
            <a:endParaRPr b="0" lang="en-GB"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Anant Sujatanagarjuna</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Chintan Patel</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27"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GB" sz="2200" spc="-1" strike="noStrike">
              <a:solidFill>
                <a:srgbClr val="000000"/>
              </a:solidFill>
              <a:latin typeface="Arial"/>
            </a:endParaRPr>
          </a:p>
        </p:txBody>
      </p:sp>
      <p:sp>
        <p:nvSpPr>
          <p:cNvPr id="128" name="CustomShape 3"/>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The term is frequently used interchangeably with the term </a:t>
            </a:r>
            <a:r>
              <a:rPr b="0" i="1" lang="en-US" sz="1800" spc="-1" strike="noStrike" u="sng">
                <a:solidFill>
                  <a:srgbClr val="ffffff"/>
                </a:solidFill>
                <a:uFillTx/>
                <a:latin typeface="DejaVu Sans"/>
                <a:ea typeface="DejaVu Sans"/>
              </a:rPr>
              <a:t>climate change</a:t>
            </a:r>
            <a:r>
              <a:rPr b="0" i="1" lang="en-US" sz="1800" spc="-1" strike="noStrike">
                <a:solidFill>
                  <a:srgbClr val="ffffff"/>
                </a:solidFill>
                <a:latin typeface="DejaVu Sans"/>
                <a:ea typeface="DejaVu Sans"/>
              </a:rPr>
              <a:t>, though the latter refers to both human- and naturally produced warming and the effects it has on our planet.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GB" sz="1800" spc="-1" strike="noStrike">
              <a:solidFill>
                <a:srgbClr val="000000"/>
              </a:solidFill>
              <a:latin typeface="Arial"/>
            </a:endParaRPr>
          </a:p>
        </p:txBody>
      </p:sp>
      <p:sp>
        <p:nvSpPr>
          <p:cNvPr id="129" name="CustomShape 4"/>
          <p:cNvSpPr/>
          <p:nvPr/>
        </p:nvSpPr>
        <p:spPr>
          <a:xfrm>
            <a:off x="361080" y="2286000"/>
            <a:ext cx="10785600" cy="3373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30" name="CustomShape 5"/>
          <p:cNvSpPr/>
          <p:nvPr/>
        </p:nvSpPr>
        <p:spPr>
          <a:xfrm>
            <a:off x="263520" y="6492240"/>
            <a:ext cx="1079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32"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GB" sz="2200" spc="-1" strike="noStrike">
              <a:solidFill>
                <a:srgbClr val="000000"/>
              </a:solidFill>
              <a:latin typeface="Arial"/>
            </a:endParaRPr>
          </a:p>
        </p:txBody>
      </p:sp>
      <p:sp>
        <p:nvSpPr>
          <p:cNvPr id="133" name="CustomShape 3"/>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It is most commonly measured as the average increase in Earth’s global surface temperature.”</a:t>
            </a:r>
            <a:endParaRPr b="0" lang="en-GB" sz="1800" spc="-1" strike="noStrike">
              <a:solidFill>
                <a:srgbClr val="000000"/>
              </a:solidFill>
              <a:latin typeface="Arial"/>
            </a:endParaRPr>
          </a:p>
        </p:txBody>
      </p:sp>
      <p:sp>
        <p:nvSpPr>
          <p:cNvPr id="134" name="CustomShape 4"/>
          <p:cNvSpPr/>
          <p:nvPr/>
        </p:nvSpPr>
        <p:spPr>
          <a:xfrm>
            <a:off x="361080" y="2286000"/>
            <a:ext cx="10785600" cy="3373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35" name="CustomShape 5"/>
          <p:cNvSpPr/>
          <p:nvPr/>
        </p:nvSpPr>
        <p:spPr>
          <a:xfrm>
            <a:off x="263520" y="6492240"/>
            <a:ext cx="1079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37"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a:t>
            </a:r>
            <a:endParaRPr b="0" lang="en-GB" sz="2200" spc="-1" strike="noStrike">
              <a:solidFill>
                <a:srgbClr val="000000"/>
              </a:solidFill>
              <a:latin typeface="Arial"/>
            </a:endParaRPr>
          </a:p>
        </p:txBody>
      </p:sp>
      <p:sp>
        <p:nvSpPr>
          <p:cNvPr id="138" name="CustomShape 3"/>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Global warming</a:t>
            </a:r>
            <a:r>
              <a:rPr b="0" i="1" lang="en-US" sz="1800" spc="-1" strike="noStrike">
                <a:solidFill>
                  <a:srgbClr val="000000"/>
                </a:solidFill>
                <a:latin typeface="DejaVu Sans"/>
                <a:ea typeface="DejaVu Sans"/>
              </a:rPr>
              <a:t> is the long-term heating of Earth’s climate system observed since the pre-industrial period (between 1850 and 1900) due to human activities, primarily fossil fuel burning, which increases heat-trapping greenhouse gas levels in Earth’s atmosphere.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The term is frequently used interchangeably with the term </a:t>
            </a:r>
            <a:r>
              <a:rPr b="0"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though the latter refers to both human- and naturally produced warming and the effects it has on our planet. </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It is most commonly measured as the average increase in Earth’s global surface temperature.”</a:t>
            </a:r>
            <a:endParaRPr b="0" lang="en-GB" sz="1800" spc="-1" strike="noStrike">
              <a:solidFill>
                <a:srgbClr val="000000"/>
              </a:solidFill>
              <a:latin typeface="Arial"/>
            </a:endParaRPr>
          </a:p>
        </p:txBody>
      </p:sp>
      <p:sp>
        <p:nvSpPr>
          <p:cNvPr id="139" name="CustomShape 4"/>
          <p:cNvSpPr/>
          <p:nvPr/>
        </p:nvSpPr>
        <p:spPr>
          <a:xfrm>
            <a:off x="361080" y="2286000"/>
            <a:ext cx="10785600" cy="3373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0" name="CustomShape 5"/>
          <p:cNvSpPr/>
          <p:nvPr/>
        </p:nvSpPr>
        <p:spPr>
          <a:xfrm>
            <a:off x="263520" y="6492240"/>
            <a:ext cx="1079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42"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Earth Energy Budget</a:t>
            </a:r>
            <a:endParaRPr b="0" lang="en-GB" sz="2200" spc="-1" strike="noStrike">
              <a:solidFill>
                <a:srgbClr val="000000"/>
              </a:solidFill>
              <a:latin typeface="Arial"/>
            </a:endParaRPr>
          </a:p>
        </p:txBody>
      </p:sp>
      <p:pic>
        <p:nvPicPr>
          <p:cNvPr id="143" name="Grafik 142" descr=""/>
          <p:cNvPicPr/>
          <p:nvPr/>
        </p:nvPicPr>
        <p:blipFill>
          <a:blip r:embed="rId1"/>
          <a:stretch/>
        </p:blipFill>
        <p:spPr>
          <a:xfrm>
            <a:off x="2709720" y="1554480"/>
            <a:ext cx="6424920" cy="4962600"/>
          </a:xfrm>
          <a:prstGeom prst="rect">
            <a:avLst/>
          </a:prstGeom>
          <a:ln w="0">
            <a:noFill/>
          </a:ln>
        </p:spPr>
      </p:pic>
      <p:sp>
        <p:nvSpPr>
          <p:cNvPr id="144" name="CustomShape 3"/>
          <p:cNvSpPr/>
          <p:nvPr/>
        </p:nvSpPr>
        <p:spPr>
          <a:xfrm>
            <a:off x="9950040" y="911520"/>
            <a:ext cx="507600" cy="48744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45" name="CustomShape 4"/>
          <p:cNvSpPr/>
          <p:nvPr/>
        </p:nvSpPr>
        <p:spPr>
          <a:xfrm>
            <a:off x="263520" y="6492240"/>
            <a:ext cx="10517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https://commons.wikimedia.org/wiki/File:The-NASA-Earth%27s-Energy-Budget-Poster-Radiant-Energy-System-satellite-infrared-radiation-fluxes.jpg – Public Domain.</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47"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Annual Mean Global Temperatures (1850-2018)</a:t>
            </a:r>
            <a:endParaRPr b="0" lang="en-GB" sz="2200" spc="-1" strike="noStrike">
              <a:solidFill>
                <a:srgbClr val="000000"/>
              </a:solidFill>
              <a:latin typeface="Arial"/>
            </a:endParaRPr>
          </a:p>
        </p:txBody>
      </p:sp>
      <p:pic>
        <p:nvPicPr>
          <p:cNvPr id="148" name="Grafik 147" descr=""/>
          <p:cNvPicPr/>
          <p:nvPr/>
        </p:nvPicPr>
        <p:blipFill>
          <a:blip r:embed="rId1"/>
          <a:stretch/>
        </p:blipFill>
        <p:spPr>
          <a:xfrm>
            <a:off x="269640" y="1828800"/>
            <a:ext cx="10968120" cy="4105440"/>
          </a:xfrm>
          <a:prstGeom prst="rect">
            <a:avLst/>
          </a:prstGeom>
          <a:ln w="0">
            <a:noFill/>
          </a:ln>
        </p:spPr>
      </p:pic>
      <p:sp>
        <p:nvSpPr>
          <p:cNvPr id="149" name="CustomShape 3"/>
          <p:cNvSpPr/>
          <p:nvPr/>
        </p:nvSpPr>
        <p:spPr>
          <a:xfrm>
            <a:off x="263520" y="6492240"/>
            <a:ext cx="1051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Ed Hawkins – https://commons.wikimedia.org/wiki/File:20181204_Warming_stripes_(global,_WMO,_1850-2018)_-_Climate_Lab_Book_(Ed_Hawkins).png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150" name="CustomShape 4"/>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 stripe = 1 year</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52"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Warming – Temperature change in Germany (1961-2010)</a:t>
            </a:r>
            <a:endParaRPr b="0" lang="en-GB" sz="2200" spc="-1" strike="noStrike">
              <a:solidFill>
                <a:srgbClr val="000000"/>
              </a:solidFill>
              <a:latin typeface="Arial"/>
            </a:endParaRPr>
          </a:p>
        </p:txBody>
      </p:sp>
      <p:sp>
        <p:nvSpPr>
          <p:cNvPr id="153" name="CustomShape 3"/>
          <p:cNvSpPr/>
          <p:nvPr/>
        </p:nvSpPr>
        <p:spPr>
          <a:xfrm>
            <a:off x="261360" y="6409800"/>
            <a:ext cx="1051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Ed Hawkins – </a:t>
            </a:r>
            <a:r>
              <a:rPr b="0" lang="en-US" sz="900" spc="-1" strike="noStrike" u="sng">
                <a:solidFill>
                  <a:srgbClr val="0000ff"/>
                </a:solidFill>
                <a:uFillTx/>
                <a:latin typeface="Roboto"/>
                <a:ea typeface="Roboto"/>
                <a:hlinkClick r:id="rId1"/>
              </a:rPr>
              <a:t>https://showyourstripes.info</a:t>
            </a:r>
            <a:r>
              <a:rPr b="0" lang="en-US" sz="900" spc="-1" strike="noStrike">
                <a:solidFill>
                  <a:srgbClr val="a6a6a6"/>
                </a:solidFill>
                <a:latin typeface="Roboto"/>
                <a:ea typeface="Roboto"/>
              </a:rPr>
              <a:t>/s/europe/germany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54" name="Picture 2" descr="A graph of different colored lines&#10;&#10;AI-generated content may be incorrect."/>
          <p:cNvPicPr/>
          <p:nvPr/>
        </p:nvPicPr>
        <p:blipFill>
          <a:blip r:embed="rId3"/>
          <a:srcRect l="0" t="6411" r="0" b="0"/>
          <a:stretch/>
        </p:blipFill>
        <p:spPr>
          <a:xfrm>
            <a:off x="1547280" y="1834200"/>
            <a:ext cx="8313120" cy="437580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56"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Water vapour (H2O), carbon dioxide (CO2), nitrous oxide (N2O), methane (CH4) and ozone (O3) are the primary GHGs in the Earth’s atmosphere.” </a:t>
            </a:r>
            <a:endParaRPr b="0" lang="en-GB" sz="1800" spc="-1" strike="noStrike">
              <a:solidFill>
                <a:srgbClr val="000000"/>
              </a:solidFill>
              <a:latin typeface="Arial"/>
            </a:endParaRPr>
          </a:p>
        </p:txBody>
      </p:sp>
      <p:sp>
        <p:nvSpPr>
          <p:cNvPr id="157"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GB" sz="2200" spc="-1" strike="noStrike">
              <a:solidFill>
                <a:srgbClr val="000000"/>
              </a:solidFill>
              <a:latin typeface="Arial"/>
            </a:endParaRPr>
          </a:p>
        </p:txBody>
      </p:sp>
      <p:sp>
        <p:nvSpPr>
          <p:cNvPr id="158" name="CustomShape 4"/>
          <p:cNvSpPr/>
          <p:nvPr/>
        </p:nvSpPr>
        <p:spPr>
          <a:xfrm>
            <a:off x="360720" y="2743200"/>
            <a:ext cx="10785600" cy="2368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59" name="CustomShape 5"/>
          <p:cNvSpPr/>
          <p:nvPr/>
        </p:nvSpPr>
        <p:spPr>
          <a:xfrm>
            <a:off x="263520" y="6126480"/>
            <a:ext cx="1079136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61"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Greenhouse gases</a:t>
            </a:r>
            <a:r>
              <a:rPr b="0" i="1" lang="en-US" sz="1800" spc="-1" strike="noStrike">
                <a:solidFill>
                  <a:srgbClr val="000000"/>
                </a:solidFill>
                <a:latin typeface="DejaVu Sans"/>
                <a:ea typeface="DejaVu Sans"/>
              </a:rPr>
              <a:t> are those gaseous constituents of the atmosphere, both natural and anthropogenic, that absorb and emit radiation at specific wavelengths within the spectrum of terrestrial radiation emitted by the Earth’s surface, the atmosphere itself and by clouds. This property causes the </a:t>
            </a:r>
            <a:r>
              <a:rPr b="0" i="1" lang="en-US" sz="1800" spc="-1" strike="noStrike" u="sng">
                <a:solidFill>
                  <a:srgbClr val="000000"/>
                </a:solidFill>
                <a:uFillTx/>
                <a:latin typeface="DejaVu Sans"/>
                <a:ea typeface="DejaVu Sans"/>
              </a:rPr>
              <a:t>greenhouse effect</a:t>
            </a:r>
            <a:r>
              <a:rPr b="0" i="1"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Water vapour (H2O), carbon dioxide (CO2), nitrous oxide (N2O), methane (CH4) and ozone (O3) are the primary GHGs in the Earth’s atmosphere.” </a:t>
            </a:r>
            <a:endParaRPr b="0" lang="en-GB" sz="1800" spc="-1" strike="noStrike">
              <a:solidFill>
                <a:srgbClr val="000000"/>
              </a:solidFill>
              <a:latin typeface="Arial"/>
            </a:endParaRPr>
          </a:p>
        </p:txBody>
      </p:sp>
      <p:sp>
        <p:nvSpPr>
          <p:cNvPr id="162"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Gases (GHG)</a:t>
            </a:r>
            <a:endParaRPr b="0" lang="en-GB" sz="2200" spc="-1" strike="noStrike">
              <a:solidFill>
                <a:srgbClr val="000000"/>
              </a:solidFill>
              <a:latin typeface="Arial"/>
            </a:endParaRPr>
          </a:p>
        </p:txBody>
      </p:sp>
      <p:sp>
        <p:nvSpPr>
          <p:cNvPr id="163" name="CustomShape 4"/>
          <p:cNvSpPr/>
          <p:nvPr/>
        </p:nvSpPr>
        <p:spPr>
          <a:xfrm>
            <a:off x="360720" y="2743200"/>
            <a:ext cx="10785600" cy="2368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64" name="CustomShape 5"/>
          <p:cNvSpPr/>
          <p:nvPr/>
        </p:nvSpPr>
        <p:spPr>
          <a:xfrm>
            <a:off x="263520" y="6126480"/>
            <a:ext cx="1079136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IPCC, 2018: Annex I: Glossary [Matthews, J.B.R. (ed.)]. In: Global Warming of 1.5°C. An IPCC Special Report on the impacts of global warming of 1.5°C above pre-industrial levels and related global greenhouse gas emission pathways, in the context of strengthening the global response to the threat of climate change, sustainable development, and efforts to eradicate poverty [Masson-Delmotte, V., P. Zhai, H.-O. Pörtner, D. Roberts, J. Skea, P.R. Shukla, A. Pirani, W. Moufouma-Okia, C. Péan, R. Pidcock, S. Connors, J.B.R. Matthews, Y. Chen, X. Zhou, M.I. Gomis, E. Lonnoy, T. Maycock, M. Tignor, and T. Waterfield (eds.)]. In Press</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66"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Cumulative CO2 Emissions (1850 – 2021) </a:t>
            </a:r>
            <a:endParaRPr b="0" lang="en-GB" sz="2200" spc="-1" strike="noStrike">
              <a:solidFill>
                <a:srgbClr val="000000"/>
              </a:solidFill>
              <a:latin typeface="Arial"/>
            </a:endParaRPr>
          </a:p>
        </p:txBody>
      </p:sp>
      <p:sp>
        <p:nvSpPr>
          <p:cNvPr id="167" name="CustomShape 3"/>
          <p:cNvSpPr/>
          <p:nvPr/>
        </p:nvSpPr>
        <p:spPr>
          <a:xfrm>
            <a:off x="263520" y="6492240"/>
            <a:ext cx="1051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RCraig09 – https://commons.wikimedia.org/wiki/File:20211026_Cumulative_carbon_dioxide_CO2_emissions_by_country_-_bar_chart.svg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68" name="Grafik 163" descr=""/>
          <p:cNvPicPr/>
          <p:nvPr/>
        </p:nvPicPr>
        <p:blipFill>
          <a:blip r:embed="rId2"/>
          <a:stretch/>
        </p:blipFill>
        <p:spPr>
          <a:xfrm>
            <a:off x="1645920" y="1720800"/>
            <a:ext cx="8312040" cy="467136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70"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Emissions per Capita (2024)</a:t>
            </a:r>
            <a:endParaRPr b="0" lang="en-GB" sz="2200" spc="-1" strike="noStrike">
              <a:solidFill>
                <a:srgbClr val="000000"/>
              </a:solidFill>
              <a:latin typeface="Arial"/>
            </a:endParaRPr>
          </a:p>
        </p:txBody>
      </p:sp>
      <p:sp>
        <p:nvSpPr>
          <p:cNvPr id="171" name="CustomShape 3"/>
          <p:cNvSpPr/>
          <p:nvPr/>
        </p:nvSpPr>
        <p:spPr>
          <a:xfrm>
            <a:off x="263520" y="6492240"/>
            <a:ext cx="1051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Tomas Schulz – https://aqalgroup.com/2024-worldwide-ghg-emissions/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72" name="Picture 2" descr="A graph of greenhouse gas emissions&#10;&#10;AI-generated content may be incorrect."/>
          <p:cNvPicPr/>
          <p:nvPr/>
        </p:nvPicPr>
        <p:blipFill>
          <a:blip r:embed="rId2"/>
          <a:stretch/>
        </p:blipFill>
        <p:spPr>
          <a:xfrm>
            <a:off x="1942200" y="1718280"/>
            <a:ext cx="7159320" cy="47736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335520" y="764640"/>
            <a:ext cx="10737360" cy="488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95" name="CustomShape 2"/>
          <p:cNvSpPr/>
          <p:nvPr/>
        </p:nvSpPr>
        <p:spPr>
          <a:xfrm>
            <a:off x="335520" y="1268280"/>
            <a:ext cx="10737360" cy="50248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74"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GHG Emissions – CO2 Concentration over the last 800,000 Years</a:t>
            </a:r>
            <a:endParaRPr b="0" lang="en-GB" sz="2200" spc="-1" strike="noStrike">
              <a:solidFill>
                <a:srgbClr val="000000"/>
              </a:solidFill>
              <a:latin typeface="Arial"/>
            </a:endParaRPr>
          </a:p>
        </p:txBody>
      </p:sp>
      <p:sp>
        <p:nvSpPr>
          <p:cNvPr id="175" name="CustomShape 3"/>
          <p:cNvSpPr/>
          <p:nvPr/>
        </p:nvSpPr>
        <p:spPr>
          <a:xfrm>
            <a:off x="263520" y="6492240"/>
            <a:ext cx="1051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Femke Nijsse – https://commons.wikimedia.org/wiki/File:Carbon_Dioxide_800kyr.svg – </a:t>
            </a:r>
            <a:r>
              <a:rPr b="0" lang="en-US" sz="900" spc="-1" strike="noStrike" u="sng">
                <a:solidFill>
                  <a:srgbClr val="0000ff"/>
                </a:solidFill>
                <a:uFillTx/>
                <a:latin typeface="Roboto"/>
                <a:ea typeface="Roboto"/>
                <a:hlinkClick r:id="rId1"/>
              </a:rPr>
              <a:t>CC BY-SA 3.0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176" name="Grafik 171" descr=""/>
          <p:cNvPicPr/>
          <p:nvPr/>
        </p:nvPicPr>
        <p:blipFill>
          <a:blip r:embed="rId2"/>
          <a:stretch/>
        </p:blipFill>
        <p:spPr>
          <a:xfrm>
            <a:off x="2193840" y="1643400"/>
            <a:ext cx="7124040" cy="480852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78"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Processes that can either amplify or diminish the effects of climate forcings. A feedback that increases an initial warming is called a ‘positive feedback’. A feedback that reduces an initial warming is a ‘negative feedback’.”</a:t>
            </a:r>
            <a:endParaRPr b="0" lang="en-GB" sz="1800" spc="-1" strike="noStrike">
              <a:solidFill>
                <a:srgbClr val="000000"/>
              </a:solidFill>
              <a:latin typeface="Arial"/>
            </a:endParaRPr>
          </a:p>
        </p:txBody>
      </p:sp>
      <p:sp>
        <p:nvSpPr>
          <p:cNvPr id="179"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Feedback (Effects)</a:t>
            </a:r>
            <a:endParaRPr b="0" lang="en-GB" sz="2200" spc="-1" strike="noStrike">
              <a:solidFill>
                <a:srgbClr val="000000"/>
              </a:solidFill>
              <a:latin typeface="Arial"/>
            </a:endParaRPr>
          </a:p>
        </p:txBody>
      </p:sp>
      <p:sp>
        <p:nvSpPr>
          <p:cNvPr id="180" name="CustomShape 4"/>
          <p:cNvSpPr/>
          <p:nvPr/>
        </p:nvSpPr>
        <p:spPr>
          <a:xfrm>
            <a:off x="361080" y="3292200"/>
            <a:ext cx="10785600" cy="1362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81" name="CustomShape 5"/>
          <p:cNvSpPr/>
          <p:nvPr/>
        </p:nvSpPr>
        <p:spPr>
          <a:xfrm>
            <a:off x="263520" y="6492240"/>
            <a:ext cx="1079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NASA</a:t>
            </a:r>
            <a:r>
              <a:rPr b="0" lang="de-DE" sz="900" spc="-1" strike="noStrike">
                <a:solidFill>
                  <a:srgbClr val="a6a6a6"/>
                </a:solidFill>
                <a:latin typeface="DejaVu Sans"/>
                <a:ea typeface="Roboto"/>
              </a:rPr>
              <a:t> – https://climate.nasa.gov/nasa_science/science/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83"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Ice-Albedo effect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84"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pic>
        <p:nvPicPr>
          <p:cNvPr id="185" name="Grafik 180" descr=""/>
          <p:cNvPicPr/>
          <p:nvPr/>
        </p:nvPicPr>
        <p:blipFill>
          <a:blip r:embed="rId1"/>
          <a:stretch/>
        </p:blipFill>
        <p:spPr>
          <a:xfrm>
            <a:off x="7218000" y="2194560"/>
            <a:ext cx="3567240" cy="2374560"/>
          </a:xfrm>
          <a:prstGeom prst="rect">
            <a:avLst/>
          </a:prstGeom>
          <a:ln w="0">
            <a:noFill/>
          </a:ln>
        </p:spPr>
      </p:pic>
      <p:sp>
        <p:nvSpPr>
          <p:cNvPr id="186" name="CustomShape 4"/>
          <p:cNvSpPr/>
          <p:nvPr/>
        </p:nvSpPr>
        <p:spPr>
          <a:xfrm>
            <a:off x="274320" y="6492240"/>
            <a:ext cx="77724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Bruce Detorres – https://www.flickr.com/photos/brucedetorres/49352689768 – Public Domain.</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88"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89"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
        <p:nvSpPr>
          <p:cNvPr id="190" name="CustomShape 4"/>
          <p:cNvSpPr/>
          <p:nvPr/>
        </p:nvSpPr>
        <p:spPr>
          <a:xfrm>
            <a:off x="1188720" y="5029200"/>
            <a:ext cx="4567320" cy="597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92"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Thawing permafrost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193"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
        <p:nvSpPr>
          <p:cNvPr id="194" name="CustomShape 4"/>
          <p:cNvSpPr/>
          <p:nvPr/>
        </p:nvSpPr>
        <p:spPr>
          <a:xfrm>
            <a:off x="8138160" y="1280160"/>
            <a:ext cx="1732680" cy="164124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Melting ice</a:t>
            </a:r>
            <a:endParaRPr b="0" lang="en-GB" sz="1800" spc="-1" strike="noStrike">
              <a:solidFill>
                <a:srgbClr val="000000"/>
              </a:solidFill>
              <a:latin typeface="Arial"/>
            </a:endParaRPr>
          </a:p>
        </p:txBody>
      </p:sp>
      <p:sp>
        <p:nvSpPr>
          <p:cNvPr id="195" name="CustomShape 5"/>
          <p:cNvSpPr/>
          <p:nvPr/>
        </p:nvSpPr>
        <p:spPr>
          <a:xfrm>
            <a:off x="6583680" y="3566160"/>
            <a:ext cx="1732680" cy="164124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Increase in </a:t>
            </a:r>
            <a:endParaRPr b="0" lang="en-GB" sz="1800" spc="-1" strike="noStrike">
              <a:solidFill>
                <a:srgbClr val="000000"/>
              </a:solidFill>
              <a:latin typeface="Arial"/>
            </a:endParaRPr>
          </a:p>
          <a:p>
            <a:pPr algn="ctr">
              <a:lnSpc>
                <a:spcPct val="100000"/>
              </a:lnSpc>
            </a:pPr>
            <a:r>
              <a:rPr b="0" lang="en-US" sz="1800" spc="-1" strike="noStrike">
                <a:solidFill>
                  <a:srgbClr val="ffffff"/>
                </a:solidFill>
                <a:latin typeface="Arial"/>
                <a:ea typeface="DejaVu Sans"/>
              </a:rPr>
              <a:t>absorbed solar</a:t>
            </a:r>
            <a:endParaRPr b="0" lang="en-GB" sz="1800" spc="-1" strike="noStrike">
              <a:solidFill>
                <a:srgbClr val="000000"/>
              </a:solidFill>
              <a:latin typeface="Arial"/>
            </a:endParaRPr>
          </a:p>
          <a:p>
            <a:pPr algn="ctr">
              <a:lnSpc>
                <a:spcPct val="100000"/>
              </a:lnSpc>
            </a:pPr>
            <a:r>
              <a:rPr b="0" lang="en-US" sz="1800" spc="-1" strike="noStrike">
                <a:solidFill>
                  <a:srgbClr val="ffffff"/>
                </a:solidFill>
                <a:latin typeface="Arial"/>
                <a:ea typeface="DejaVu Sans"/>
              </a:rPr>
              <a:t>radiation</a:t>
            </a:r>
            <a:endParaRPr b="0" lang="en-GB" sz="1800" spc="-1" strike="noStrike">
              <a:solidFill>
                <a:srgbClr val="000000"/>
              </a:solidFill>
              <a:latin typeface="Arial"/>
            </a:endParaRPr>
          </a:p>
        </p:txBody>
      </p:sp>
      <p:sp>
        <p:nvSpPr>
          <p:cNvPr id="196" name="CustomShape 6"/>
          <p:cNvSpPr/>
          <p:nvPr/>
        </p:nvSpPr>
        <p:spPr>
          <a:xfrm>
            <a:off x="9601200" y="3566160"/>
            <a:ext cx="1732680" cy="1641240"/>
          </a:xfrm>
          <a:prstGeom prst="ellipse">
            <a:avLst/>
          </a:prstGeom>
          <a:solidFill>
            <a:srgbClr val="729fcf"/>
          </a:solidFill>
          <a:ln w="0">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0" lang="en-US" sz="1800" spc="-1" strike="noStrike">
                <a:solidFill>
                  <a:srgbClr val="ffffff"/>
                </a:solidFill>
                <a:latin typeface="Arial"/>
                <a:ea typeface="DejaVu Sans"/>
              </a:rPr>
              <a:t>Lower Albedo</a:t>
            </a:r>
            <a:endParaRPr b="0" lang="en-GB" sz="1800" spc="-1" strike="noStrike">
              <a:solidFill>
                <a:srgbClr val="000000"/>
              </a:solidFill>
              <a:latin typeface="Arial"/>
            </a:endParaRPr>
          </a:p>
        </p:txBody>
      </p:sp>
      <p:sp>
        <p:nvSpPr>
          <p:cNvPr id="197" name="CustomShape 7"/>
          <p:cNvSpPr/>
          <p:nvPr/>
        </p:nvSpPr>
        <p:spPr>
          <a:xfrm rot="18335400">
            <a:off x="7872840" y="3143160"/>
            <a:ext cx="716760" cy="361080"/>
          </a:xfrm>
          <a:custGeom>
            <a:avLst/>
            <a:gdLst>
              <a:gd name="textAreaLeft" fmla="*/ 0 w 716760"/>
              <a:gd name="textAreaRight" fmla="*/ 719640 w 716760"/>
              <a:gd name="textAreaTop" fmla="*/ 0 h 361080"/>
              <a:gd name="textAreaBottom" fmla="*/ 363960 h 361080"/>
            </a:gdLst>
            <a:ahLst/>
            <a:rect l="textAreaLeft" t="textAreaTop" r="textAreaRight" b="textAreaBottom"/>
            <a:pathLst>
              <a:path w="2006" h="1018">
                <a:moveTo>
                  <a:pt x="0" y="508"/>
                </a:moveTo>
                <a:lnTo>
                  <a:pt x="399" y="0"/>
                </a:lnTo>
                <a:lnTo>
                  <a:pt x="399" y="254"/>
                </a:lnTo>
                <a:lnTo>
                  <a:pt x="1605" y="253"/>
                </a:lnTo>
                <a:lnTo>
                  <a:pt x="1605" y="0"/>
                </a:lnTo>
                <a:lnTo>
                  <a:pt x="2005" y="507"/>
                </a:lnTo>
                <a:lnTo>
                  <a:pt x="1605" y="1017"/>
                </a:lnTo>
                <a:lnTo>
                  <a:pt x="1605" y="761"/>
                </a:lnTo>
                <a:lnTo>
                  <a:pt x="399" y="762"/>
                </a:lnTo>
                <a:lnTo>
                  <a:pt x="399"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98" name="CustomShape 8"/>
          <p:cNvSpPr/>
          <p:nvPr/>
        </p:nvSpPr>
        <p:spPr>
          <a:xfrm rot="13432800">
            <a:off x="9534600" y="3039120"/>
            <a:ext cx="723960" cy="361080"/>
          </a:xfrm>
          <a:custGeom>
            <a:avLst/>
            <a:gdLst>
              <a:gd name="textAreaLeft" fmla="*/ 0 w 723960"/>
              <a:gd name="textAreaRight" fmla="*/ 726840 w 723960"/>
              <a:gd name="textAreaTop" fmla="*/ 0 h 361080"/>
              <a:gd name="textAreaBottom" fmla="*/ 363960 h 361080"/>
            </a:gdLst>
            <a:ahLst/>
            <a:rect l="textAreaLeft" t="textAreaTop" r="textAreaRight" b="textAreaBottom"/>
            <a:pathLst>
              <a:path w="2025" h="1019">
                <a:moveTo>
                  <a:pt x="0" y="508"/>
                </a:moveTo>
                <a:lnTo>
                  <a:pt x="402" y="1"/>
                </a:lnTo>
                <a:lnTo>
                  <a:pt x="402" y="254"/>
                </a:lnTo>
                <a:lnTo>
                  <a:pt x="1620" y="254"/>
                </a:lnTo>
                <a:lnTo>
                  <a:pt x="1620" y="0"/>
                </a:lnTo>
                <a:lnTo>
                  <a:pt x="2024" y="508"/>
                </a:lnTo>
                <a:lnTo>
                  <a:pt x="1620" y="1017"/>
                </a:lnTo>
                <a:lnTo>
                  <a:pt x="1620" y="762"/>
                </a:lnTo>
                <a:lnTo>
                  <a:pt x="402" y="762"/>
                </a:lnTo>
                <a:lnTo>
                  <a:pt x="402" y="1018"/>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99" name="CustomShape 9"/>
          <p:cNvSpPr/>
          <p:nvPr/>
        </p:nvSpPr>
        <p:spPr>
          <a:xfrm rot="12000">
            <a:off x="8595720" y="4188960"/>
            <a:ext cx="732240" cy="361080"/>
          </a:xfrm>
          <a:custGeom>
            <a:avLst/>
            <a:gdLst>
              <a:gd name="textAreaLeft" fmla="*/ 0 w 732240"/>
              <a:gd name="textAreaRight" fmla="*/ 735120 w 732240"/>
              <a:gd name="textAreaTop" fmla="*/ 0 h 361080"/>
              <a:gd name="textAreaBottom" fmla="*/ 363960 h 361080"/>
            </a:gdLst>
            <a:ahLst/>
            <a:rect l="textAreaLeft" t="textAreaTop" r="textAreaRight" b="textAreaBottom"/>
            <a:pathLst>
              <a:path w="2049" h="1018">
                <a:moveTo>
                  <a:pt x="0" y="508"/>
                </a:moveTo>
                <a:lnTo>
                  <a:pt x="408" y="0"/>
                </a:lnTo>
                <a:lnTo>
                  <a:pt x="407" y="254"/>
                </a:lnTo>
                <a:lnTo>
                  <a:pt x="1640" y="254"/>
                </a:lnTo>
                <a:lnTo>
                  <a:pt x="1641" y="0"/>
                </a:lnTo>
                <a:lnTo>
                  <a:pt x="2048" y="508"/>
                </a:lnTo>
                <a:lnTo>
                  <a:pt x="1640" y="1017"/>
                </a:lnTo>
                <a:lnTo>
                  <a:pt x="1640" y="762"/>
                </a:lnTo>
                <a:lnTo>
                  <a:pt x="407" y="762"/>
                </a:lnTo>
                <a:lnTo>
                  <a:pt x="407" y="1017"/>
                </a:lnTo>
                <a:lnTo>
                  <a:pt x="0" y="508"/>
                </a:lnTo>
              </a:path>
            </a:pathLst>
          </a:custGeom>
          <a:solidFill>
            <a:srgbClr val="729fcf"/>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00" name="CustomShape 10"/>
          <p:cNvSpPr/>
          <p:nvPr/>
        </p:nvSpPr>
        <p:spPr>
          <a:xfrm>
            <a:off x="1188720" y="5029200"/>
            <a:ext cx="4567320" cy="597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i="1" lang="en-US" sz="1800" spc="-1" strike="noStrike">
                <a:solidFill>
                  <a:srgbClr val="000000"/>
                </a:solidFill>
                <a:latin typeface="Arial"/>
                <a:ea typeface="DejaVu Sans"/>
              </a:rPr>
              <a:t>Albedo: Measure of the diffuse reflection of solar radiation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02"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03"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05"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
        <p:nvSpPr>
          <p:cNvPr id="206"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08"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Wildfires</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Ice-Albedo effect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Thawing permafrost</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Warming ocean → collapse of the Gulf Stream</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Etc.</a:t>
            </a:r>
            <a:endParaRPr b="0" lang="en-GB" sz="1800" spc="-1" strike="noStrike">
              <a:solidFill>
                <a:srgbClr val="000000"/>
              </a:solidFill>
              <a:latin typeface="Arial"/>
            </a:endParaRPr>
          </a:p>
        </p:txBody>
      </p:sp>
      <p:sp>
        <p:nvSpPr>
          <p:cNvPr id="209"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 Effects – Examples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11"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carbon footprint</a:t>
            </a:r>
            <a:r>
              <a:rPr b="0" i="1" lang="en-US" sz="1800" spc="-1" strike="noStrike">
                <a:solidFill>
                  <a:srgbClr val="000000"/>
                </a:solidFill>
                <a:latin typeface="DejaVu Sans"/>
                <a:ea typeface="DejaVu Sans"/>
              </a:rPr>
              <a:t> is a measure of the exclusive total amount of carbon dioxide</a:t>
            </a:r>
            <a:endParaRPr b="0" lang="en-GB"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emissions that is directly and indirectly caused by an activity or is accumulated over the life stages of a product.</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212"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a:t>
            </a:r>
            <a:endParaRPr b="0" lang="en-GB" sz="2200" spc="-1" strike="noStrike">
              <a:solidFill>
                <a:srgbClr val="000000"/>
              </a:solidFill>
              <a:latin typeface="Arial"/>
            </a:endParaRPr>
          </a:p>
        </p:txBody>
      </p:sp>
      <p:sp>
        <p:nvSpPr>
          <p:cNvPr id="213" name="CustomShape 4"/>
          <p:cNvSpPr/>
          <p:nvPr/>
        </p:nvSpPr>
        <p:spPr>
          <a:xfrm>
            <a:off x="335520" y="3108960"/>
            <a:ext cx="10785600" cy="1362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14" name="CustomShape 5"/>
          <p:cNvSpPr/>
          <p:nvPr/>
        </p:nvSpPr>
        <p:spPr>
          <a:xfrm>
            <a:off x="270720" y="6322680"/>
            <a:ext cx="1079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T. Wiedmann, J. Minx. (2008). </a:t>
            </a:r>
            <a:r>
              <a:rPr b="0" i="1" lang="en-US" sz="900" spc="-1" strike="noStrike">
                <a:solidFill>
                  <a:srgbClr val="a6a6a6"/>
                </a:solidFill>
                <a:latin typeface="DejaVu Sans"/>
                <a:ea typeface="Roboto"/>
              </a:rPr>
              <a:t>A definition of ‘carbon footprint’, Ecological Economics Research Trends</a:t>
            </a:r>
            <a:r>
              <a:rPr b="0" lang="en-US" sz="900" spc="-1" strike="noStrike">
                <a:solidFill>
                  <a:srgbClr val="a6a6a6"/>
                </a:solidFill>
                <a:latin typeface="DejaVu Sans"/>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16"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335520" y="4406760"/>
            <a:ext cx="10735200" cy="1344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Climate Change – The Basics</a:t>
            </a:r>
            <a:endParaRPr b="0" lang="en-GB" sz="3000" spc="-1" strike="noStrike">
              <a:solidFill>
                <a:srgbClr val="000000"/>
              </a:solidFill>
              <a:latin typeface="Arial"/>
            </a:endParaRPr>
          </a:p>
        </p:txBody>
      </p:sp>
      <p:sp>
        <p:nvSpPr>
          <p:cNvPr id="97" name="CustomShape 2"/>
          <p:cNvSpPr/>
          <p:nvPr/>
        </p:nvSpPr>
        <p:spPr>
          <a:xfrm>
            <a:off x="335520" y="2906640"/>
            <a:ext cx="10735200" cy="1482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18"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first step to reducing your emissions is to know where you stand. Find out your #carbonfootprint with our new calculator &amp; share your pledge today!</a:t>
            </a:r>
            <a:r>
              <a:rPr b="0" lang="en-US" sz="1800" spc="-1" strike="noStrike">
                <a:solidFill>
                  <a:srgbClr val="000000"/>
                </a:solidFill>
                <a:latin typeface="DejaVu Sans"/>
                <a:ea typeface="DejaVu Sans"/>
              </a:rPr>
              <a:t>” - BP (British Petroleum)</a:t>
            </a:r>
            <a:endParaRPr b="0" lang="en-GB" sz="1800" spc="-1" strike="noStrike">
              <a:solidFill>
                <a:srgbClr val="000000"/>
              </a:solidFill>
              <a:latin typeface="Arial"/>
            </a:endParaRPr>
          </a:p>
        </p:txBody>
      </p:sp>
      <p:sp>
        <p:nvSpPr>
          <p:cNvPr id="219"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Origins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21" name="CustomShape 2"/>
          <p:cNvSpPr/>
          <p:nvPr/>
        </p:nvSpPr>
        <p:spPr>
          <a:xfrm>
            <a:off x="336240" y="1600920"/>
            <a:ext cx="10854360" cy="387396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GB"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GB" sz="2000" spc="-1" strike="noStrike">
              <a:solidFill>
                <a:srgbClr val="000000"/>
              </a:solidFill>
              <a:latin typeface="Arial"/>
            </a:endParaRPr>
          </a:p>
          <a:p>
            <a:pPr>
              <a:lnSpc>
                <a:spcPct val="100000"/>
              </a:lnSpc>
            </a:pPr>
            <a:endParaRPr b="0" lang="en-GB" sz="2000" spc="-1" strike="noStrike">
              <a:solidFill>
                <a:srgbClr val="000000"/>
              </a:solidFill>
              <a:latin typeface="Arial"/>
            </a:endParaRPr>
          </a:p>
        </p:txBody>
      </p:sp>
      <p:sp>
        <p:nvSpPr>
          <p:cNvPr id="222" name="CustomShape 3"/>
          <p:cNvSpPr/>
          <p:nvPr/>
        </p:nvSpPr>
        <p:spPr>
          <a:xfrm>
            <a:off x="270720" y="6322680"/>
            <a:ext cx="1079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GB" sz="900" spc="-1" strike="noStrike">
              <a:solidFill>
                <a:srgbClr val="000000"/>
              </a:solidFill>
              <a:latin typeface="Arial"/>
            </a:endParaRPr>
          </a:p>
        </p:txBody>
      </p:sp>
      <p:sp>
        <p:nvSpPr>
          <p:cNvPr id="223"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25" name="CustomShape 2"/>
          <p:cNvSpPr/>
          <p:nvPr/>
        </p:nvSpPr>
        <p:spPr>
          <a:xfrm>
            <a:off x="336240" y="1600920"/>
            <a:ext cx="10854360" cy="387396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GB"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GB" sz="2000" spc="-1" strike="noStrike">
              <a:solidFill>
                <a:srgbClr val="000000"/>
              </a:solidFill>
              <a:latin typeface="Arial"/>
            </a:endParaRPr>
          </a:p>
          <a:p>
            <a:pPr>
              <a:lnSpc>
                <a:spcPct val="100000"/>
              </a:lnSpc>
            </a:pPr>
            <a:endParaRPr b="0" lang="en-GB" sz="2000" spc="-1" strike="noStrike">
              <a:solidFill>
                <a:srgbClr val="000000"/>
              </a:solidFill>
              <a:latin typeface="Arial"/>
            </a:endParaRPr>
          </a:p>
        </p:txBody>
      </p:sp>
      <p:sp>
        <p:nvSpPr>
          <p:cNvPr id="226" name="CustomShape 3"/>
          <p:cNvSpPr/>
          <p:nvPr/>
        </p:nvSpPr>
        <p:spPr>
          <a:xfrm>
            <a:off x="270720" y="6322680"/>
            <a:ext cx="1079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GB" sz="900" spc="-1" strike="noStrike">
              <a:solidFill>
                <a:srgbClr val="000000"/>
              </a:solidFill>
              <a:latin typeface="Arial"/>
            </a:endParaRPr>
          </a:p>
        </p:txBody>
      </p:sp>
      <p:sp>
        <p:nvSpPr>
          <p:cNvPr id="227" name="CustomShape 4"/>
          <p:cNvSpPr/>
          <p:nvPr/>
        </p:nvSpPr>
        <p:spPr>
          <a:xfrm>
            <a:off x="3566160" y="3017520"/>
            <a:ext cx="5020920" cy="273492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GB" sz="1400" spc="-1" strike="noStrike">
              <a:solidFill>
                <a:srgbClr val="000000"/>
              </a:solidFill>
              <a:latin typeface="Arial"/>
            </a:endParaRPr>
          </a:p>
        </p:txBody>
      </p:sp>
      <p:sp>
        <p:nvSpPr>
          <p:cNvPr id="228" name="CustomShape 5"/>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230" name="CustomShape 2"/>
          <p:cNvSpPr/>
          <p:nvPr/>
        </p:nvSpPr>
        <p:spPr>
          <a:xfrm>
            <a:off x="336240" y="1600920"/>
            <a:ext cx="10854360" cy="387396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100 companies produced more than 70% of the world’s greenhouse gas emissions between 1988 and 2017</a:t>
            </a:r>
            <a:endParaRPr b="0" lang="en-GB" sz="2000" spc="-1" strike="noStrike">
              <a:solidFill>
                <a:srgbClr val="000000"/>
              </a:solidFill>
              <a:latin typeface="Arial"/>
            </a:endParaRPr>
          </a:p>
          <a:p>
            <a:pPr marL="216000" indent="-209520">
              <a:lnSpc>
                <a:spcPct val="100000"/>
              </a:lnSpc>
              <a:spcBef>
                <a:spcPts val="1191"/>
              </a:spcBef>
              <a:spcAft>
                <a:spcPts val="992"/>
              </a:spcAft>
              <a:buClr>
                <a:srgbClr val="008c4f"/>
              </a:buClr>
              <a:buSzPct val="115000"/>
              <a:buFont typeface="Wingdings 2" charset="2"/>
              <a:buChar char=""/>
            </a:pPr>
            <a:r>
              <a:rPr b="0" lang="en-US" sz="2000" spc="-1" strike="noStrike">
                <a:solidFill>
                  <a:srgbClr val="000000"/>
                </a:solidFill>
                <a:latin typeface="DejaVu Sans"/>
                <a:ea typeface="DejaVu Sans"/>
              </a:rPr>
              <a:t>Guess who is on the list?</a:t>
            </a:r>
            <a:endParaRPr b="0" lang="en-GB" sz="2000" spc="-1" strike="noStrike">
              <a:solidFill>
                <a:srgbClr val="000000"/>
              </a:solidFill>
              <a:latin typeface="Arial"/>
            </a:endParaRPr>
          </a:p>
          <a:p>
            <a:pPr>
              <a:lnSpc>
                <a:spcPct val="100000"/>
              </a:lnSpc>
            </a:pPr>
            <a:endParaRPr b="0" lang="en-GB" sz="2000" spc="-1" strike="noStrike">
              <a:solidFill>
                <a:srgbClr val="000000"/>
              </a:solidFill>
              <a:latin typeface="Arial"/>
            </a:endParaRPr>
          </a:p>
        </p:txBody>
      </p:sp>
      <p:sp>
        <p:nvSpPr>
          <p:cNvPr id="231" name="CustomShape 3"/>
          <p:cNvSpPr/>
          <p:nvPr/>
        </p:nvSpPr>
        <p:spPr>
          <a:xfrm>
            <a:off x="270720" y="6322680"/>
            <a:ext cx="1079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https://www.theguardian.com/sustainable-business/2017/jul/10/100-fossil-fuel-companies-investors-responsible-71-global-emissions-cdp-study-climate-change</a:t>
            </a:r>
            <a:endParaRPr b="0" lang="en-GB" sz="900" spc="-1" strike="noStrike">
              <a:solidFill>
                <a:srgbClr val="000000"/>
              </a:solidFill>
              <a:latin typeface="Arial"/>
            </a:endParaRPr>
          </a:p>
        </p:txBody>
      </p:sp>
      <p:sp>
        <p:nvSpPr>
          <p:cNvPr id="232" name="CustomShape 4"/>
          <p:cNvSpPr/>
          <p:nvPr/>
        </p:nvSpPr>
        <p:spPr>
          <a:xfrm>
            <a:off x="3566160" y="3017520"/>
            <a:ext cx="5020920" cy="2734920"/>
          </a:xfrm>
          <a:prstGeom prst="rect">
            <a:avLst/>
          </a:prstGeom>
          <a:noFill/>
          <a:ln w="0">
            <a:noFill/>
          </a:ln>
        </p:spPr>
        <p:style>
          <a:lnRef idx="0"/>
          <a:fillRef idx="0"/>
          <a:effectRef idx="0"/>
          <a:fontRef idx="minor"/>
        </p:style>
        <p:txBody>
          <a:bodyPr lIns="90000" rIns="90000" tIns="45000" bIns="45000" anchor="t">
            <a:noAutofit/>
          </a:bodyPr>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(Coal) → 14.32%</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Saudi Arabian Oil Company (Aramco) → 4.50%</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Gazprom OAO</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3.91%</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National Iranian Oil → 2.28%</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ExxonMobil Corp → 1.98%</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Coal India</a:t>
            </a: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 1.87%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Petroleos Mexicanos (Pemex) → 1.87%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Russia (Coal) → 1.86%</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Royal Dutch Shell PLC → 1.67%</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latin typeface="DejaVu Sans"/>
                <a:ea typeface="DejaVu Sans"/>
              </a:rPr>
              <a:t> </a:t>
            </a:r>
            <a:r>
              <a:rPr b="0" lang="en-US" sz="1400" spc="-1" strike="noStrike">
                <a:solidFill>
                  <a:srgbClr val="000000"/>
                </a:solidFill>
                <a:latin typeface="DejaVu Sans"/>
                <a:ea typeface="DejaVu Sans"/>
              </a:rPr>
              <a:t>China National Petroleum Corp (CNPC) → 1.56%</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1" lang="en-US" sz="1400" spc="-1" strike="noStrike">
                <a:solidFill>
                  <a:srgbClr val="c9211e"/>
                </a:solidFill>
                <a:highlight>
                  <a:srgbClr val="ffff00"/>
                </a:highlight>
                <a:latin typeface="DejaVu Sans"/>
                <a:ea typeface="DejaVu Sans"/>
              </a:rPr>
              <a:t> </a:t>
            </a:r>
            <a:r>
              <a:rPr b="1" lang="en-US" sz="1400" spc="-1" strike="noStrike">
                <a:solidFill>
                  <a:srgbClr val="c9211e"/>
                </a:solidFill>
                <a:highlight>
                  <a:srgbClr val="ffff00"/>
                </a:highlight>
                <a:latin typeface="DejaVu Sans"/>
                <a:ea typeface="DejaVu Sans"/>
              </a:rPr>
              <a:t>BP PLC → 1.53%</a:t>
            </a:r>
            <a:endParaRPr b="0" lang="en-GB" sz="1400" spc="-1" strike="noStrike">
              <a:solidFill>
                <a:srgbClr val="000000"/>
              </a:solidFill>
              <a:latin typeface="Arial"/>
            </a:endParaRPr>
          </a:p>
          <a:p>
            <a:pPr marL="216000" indent="-209520">
              <a:lnSpc>
                <a:spcPct val="100000"/>
              </a:lnSpc>
              <a:buClr>
                <a:srgbClr val="008c4f"/>
              </a:buClr>
              <a:buFont typeface="StarSymbol"/>
              <a:buAutoNum type="arabicParenR"/>
            </a:pPr>
            <a:r>
              <a:rPr b="0" lang="en-US" sz="1400" spc="-1" strike="noStrike">
                <a:solidFill>
                  <a:srgbClr val="000000"/>
                </a:solidFill>
                <a:highlight>
                  <a:srgbClr val="ffff00"/>
                </a:highlight>
                <a:latin typeface="DejaVu Sans"/>
                <a:ea typeface="DejaVu Sans"/>
              </a:rPr>
              <a:t> </a:t>
            </a:r>
            <a:r>
              <a:rPr b="0" lang="en-US" sz="1400" spc="-1" strike="noStrike">
                <a:solidFill>
                  <a:srgbClr val="000000"/>
                </a:solidFill>
                <a:highlight>
                  <a:srgbClr val="ffff00"/>
                </a:highlight>
                <a:latin typeface="DejaVu Sans"/>
                <a:ea typeface="DejaVu Sans"/>
              </a:rPr>
              <a:t>Chevron Corp → 1.31%</a:t>
            </a:r>
            <a:endParaRPr b="0" lang="en-GB" sz="1400" spc="-1" strike="noStrike">
              <a:solidFill>
                <a:srgbClr val="000000"/>
              </a:solidFill>
              <a:latin typeface="Arial"/>
            </a:endParaRPr>
          </a:p>
        </p:txBody>
      </p:sp>
      <p:sp>
        <p:nvSpPr>
          <p:cNvPr id="233" name="CustomShape 5"/>
          <p:cNvSpPr/>
          <p:nvPr/>
        </p:nvSpPr>
        <p:spPr>
          <a:xfrm>
            <a:off x="2743200" y="5760720"/>
            <a:ext cx="5386680" cy="8499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1400" spc="-1" strike="noStrike" u="sng">
                <a:solidFill>
                  <a:srgbClr val="000000"/>
                </a:solidFill>
                <a:uFillTx/>
                <a:latin typeface="DejaVu Sans"/>
                <a:ea typeface="DejaVu Sans"/>
              </a:rPr>
              <a:t>Blaming individuals and denying any responsibility → great strategy!</a:t>
            </a:r>
            <a:endParaRPr b="0" lang="en-GB" sz="1400" spc="-1" strike="noStrike">
              <a:solidFill>
                <a:srgbClr val="000000"/>
              </a:solidFill>
              <a:latin typeface="Arial"/>
            </a:endParaRPr>
          </a:p>
        </p:txBody>
      </p:sp>
      <p:sp>
        <p:nvSpPr>
          <p:cNvPr id="234" name="CustomShape 6"/>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Carbon Footprint – Who Emits CO2?</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56"/>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236" name="CustomShape 15"/>
          <p:cNvSpPr/>
          <p:nvPr/>
        </p:nvSpPr>
        <p:spPr>
          <a:xfrm>
            <a:off x="865440" y="2859120"/>
            <a:ext cx="9915480" cy="1867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1" lang="en-US" sz="2800" spc="-1" strike="noStrike">
                <a:solidFill>
                  <a:srgbClr val="000000"/>
                </a:solidFill>
                <a:latin typeface="DejaVu Sans"/>
                <a:ea typeface="DejaVu Sans"/>
              </a:rPr>
              <a:t>So we just reduce our CO2 footprint and we are good?</a:t>
            </a:r>
            <a:endParaRPr b="0" lang="en-GB" sz="2800" spc="-1" strike="noStrike">
              <a:solidFill>
                <a:srgbClr val="000000"/>
              </a:solidFill>
              <a:latin typeface="Arial"/>
            </a:endParaRPr>
          </a:p>
        </p:txBody>
      </p:sp>
      <p:sp>
        <p:nvSpPr>
          <p:cNvPr id="237" name="CustomShape 16"/>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Problem already solved?</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59"/>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239" name="CustomShape 17"/>
          <p:cNvSpPr/>
          <p:nvPr/>
        </p:nvSpPr>
        <p:spPr>
          <a:xfrm>
            <a:off x="263520" y="6411600"/>
            <a:ext cx="6464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https://blogs.microsoft.com/blog/2020/01/16/microsoft-will-be-carbon-negative-by-2030/</a:t>
            </a:r>
            <a:endParaRPr b="0" lang="en-GB" sz="900" spc="-1" strike="noStrike">
              <a:solidFill>
                <a:srgbClr val="000000"/>
              </a:solidFill>
              <a:latin typeface="Arial"/>
            </a:endParaRPr>
          </a:p>
        </p:txBody>
      </p:sp>
      <p:sp>
        <p:nvSpPr>
          <p:cNvPr id="240" name="CustomShape 18"/>
          <p:cNvSpPr/>
          <p:nvPr/>
        </p:nvSpPr>
        <p:spPr>
          <a:xfrm>
            <a:off x="865440" y="1828800"/>
            <a:ext cx="9915480" cy="28976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By 2030 Microsoft will be carbon negative, and by 2050 Microsoft will remove from the environment all the carbon the company has emitted either directly or by electrical consumption since it was founded in 1975.”</a:t>
            </a:r>
            <a:endParaRPr b="0" lang="en-GB" sz="2800" spc="-1" strike="noStrike">
              <a:solidFill>
                <a:srgbClr val="000000"/>
              </a:solidFill>
              <a:latin typeface="Arial"/>
            </a:endParaRPr>
          </a:p>
        </p:txBody>
      </p:sp>
      <p:sp>
        <p:nvSpPr>
          <p:cNvPr id="241" name="CustomShape 19"/>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Microsoft will be Carbon Negative by 2030</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63"/>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243" name="CustomShape 20"/>
          <p:cNvSpPr/>
          <p:nvPr/>
        </p:nvSpPr>
        <p:spPr>
          <a:xfrm>
            <a:off x="263520" y="6411600"/>
            <a:ext cx="7500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https://www.apple.com/newsroom/2020/07/apple-commits-to-be-100-percent-carbon-neutral-for-its-supply-chain-and-products-by-2030/</a:t>
            </a:r>
            <a:endParaRPr b="0" lang="en-GB" sz="900" spc="-1" strike="noStrike">
              <a:solidFill>
                <a:srgbClr val="000000"/>
              </a:solidFill>
              <a:latin typeface="Arial"/>
            </a:endParaRPr>
          </a:p>
        </p:txBody>
      </p:sp>
      <p:sp>
        <p:nvSpPr>
          <p:cNvPr id="244" name="CustomShape 21"/>
          <p:cNvSpPr/>
          <p:nvPr/>
        </p:nvSpPr>
        <p:spPr>
          <a:xfrm>
            <a:off x="865440" y="1640160"/>
            <a:ext cx="9915480" cy="45079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0" lang="en-US" sz="2800" spc="-1" strike="noStrike">
                <a:solidFill>
                  <a:srgbClr val="000000"/>
                </a:solidFill>
                <a:latin typeface="DejaVu Sans"/>
                <a:ea typeface="DejaVu Sans"/>
              </a:rPr>
              <a:t>“</a:t>
            </a:r>
            <a:r>
              <a:rPr b="0" lang="en-US" sz="2800" spc="-1" strike="noStrike">
                <a:solidFill>
                  <a:srgbClr val="000000"/>
                </a:solidFill>
                <a:latin typeface="DejaVu Sans"/>
                <a:ea typeface="DejaVu Sans"/>
              </a:rPr>
              <a:t>Apple today unveiled its plan to become carbon neutral across its entire business, manufacturing supply chain, and product life cycle by 2030. The company is already carbon neutral today for its global corporate operations, and this new commitment means that by 2030, every Apple device sold will have net zero climate impact.”</a:t>
            </a:r>
            <a:endParaRPr b="0" lang="en-GB" sz="2800" spc="-1" strike="noStrike">
              <a:solidFill>
                <a:srgbClr val="000000"/>
              </a:solidFill>
              <a:latin typeface="Arial"/>
            </a:endParaRPr>
          </a:p>
        </p:txBody>
      </p:sp>
      <p:sp>
        <p:nvSpPr>
          <p:cNvPr id="245" name="CustomShape 22"/>
          <p:cNvSpPr/>
          <p:nvPr/>
        </p:nvSpPr>
        <p:spPr>
          <a:xfrm>
            <a:off x="4241520" y="1828800"/>
            <a:ext cx="995040" cy="335520"/>
          </a:xfrm>
          <a:prstGeom prst="borderCallout1">
            <a:avLst>
              <a:gd name="adj1" fmla="val 18750"/>
              <a:gd name="adj2" fmla="val -8333"/>
              <a:gd name="adj3" fmla="val 280657"/>
              <a:gd name="adj4" fmla="val -61532"/>
            </a:avLst>
          </a:prstGeom>
          <a:solidFill>
            <a:srgbClr val="008c4f"/>
          </a:solidFill>
          <a:ln w="0">
            <a:solidFill>
              <a:srgbClr val="008c4f"/>
            </a:solidFill>
          </a:ln>
        </p:spPr>
        <p:style>
          <a:lnRef idx="0"/>
          <a:fillRef idx="0"/>
          <a:effectRef idx="0"/>
          <a:fontRef idx="minor"/>
        </p:style>
        <p:txBody>
          <a:bodyPr lIns="90000" rIns="90000" tIns="45000" bIns="45000" anchor="ctr">
            <a:noAutofit/>
          </a:bodyPr>
          <a:p>
            <a:pPr algn="ctr">
              <a:lnSpc>
                <a:spcPct val="100000"/>
              </a:lnSpc>
            </a:pPr>
            <a:r>
              <a:rPr b="0" lang="en-US" sz="1000" spc="-1" strike="noStrike">
                <a:solidFill>
                  <a:srgbClr val="000000"/>
                </a:solidFill>
                <a:latin typeface="DejaVu Sans"/>
                <a:ea typeface="DejaVu Sans"/>
              </a:rPr>
              <a:t>July 2020</a:t>
            </a:r>
            <a:endParaRPr b="0" lang="en-GB" sz="1000" spc="-1" strike="noStrike">
              <a:solidFill>
                <a:srgbClr val="000000"/>
              </a:solidFill>
              <a:latin typeface="Arial"/>
            </a:endParaRPr>
          </a:p>
        </p:txBody>
      </p:sp>
      <p:sp>
        <p:nvSpPr>
          <p:cNvPr id="246" name="CustomShape 23"/>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Apple will be Carbon Neutral by 2030</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68"/>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248" name="CustomShape 24"/>
          <p:cNvSpPr/>
          <p:nvPr/>
        </p:nvSpPr>
        <p:spPr>
          <a:xfrm>
            <a:off x="263520" y="6411600"/>
            <a:ext cx="7500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en-GB" sz="900" spc="-1" strike="noStrike">
              <a:solidFill>
                <a:srgbClr val="000000"/>
              </a:solidFill>
              <a:latin typeface="Arial"/>
            </a:endParaRPr>
          </a:p>
        </p:txBody>
      </p:sp>
      <p:sp>
        <p:nvSpPr>
          <p:cNvPr id="249" name="CustomShape 25"/>
          <p:cNvSpPr/>
          <p:nvPr/>
        </p:nvSpPr>
        <p:spPr>
          <a:xfrm>
            <a:off x="335520" y="1268640"/>
            <a:ext cx="10736640" cy="50241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p:txBody>
      </p:sp>
      <p:sp>
        <p:nvSpPr>
          <p:cNvPr id="250" name="CustomShape 26"/>
          <p:cNvSpPr/>
          <p:nvPr/>
        </p:nvSpPr>
        <p:spPr>
          <a:xfrm>
            <a:off x="335520" y="1600200"/>
            <a:ext cx="10854360" cy="1131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en-GB" sz="2000" spc="-1" strike="noStrike">
              <a:solidFill>
                <a:srgbClr val="000000"/>
              </a:solidFill>
              <a:latin typeface="Arial"/>
            </a:endParaRPr>
          </a:p>
        </p:txBody>
      </p:sp>
      <p:sp>
        <p:nvSpPr>
          <p:cNvPr id="251" name="CustomShape 27"/>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Polestar – 2030 Climate-neutral Car</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73"/>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253" name="CustomShape 28"/>
          <p:cNvSpPr/>
          <p:nvPr/>
        </p:nvSpPr>
        <p:spPr>
          <a:xfrm>
            <a:off x="865440" y="3274200"/>
            <a:ext cx="9915480" cy="2262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Relying on the current trend of offsetting by planting trees is not sustainable in the long run. It would mean using too much land, and the long-term carbon-storage capacity of forests and soils is not well known. Offsetting by planting trees also risks contributing to monocultures and loss of biodiversity. Additionally, there can be no guarantee that a forest won’t later be logged, devastated by a forest fire or altered by climate change.”</a:t>
            </a:r>
            <a:endParaRPr b="0" lang="en-GB" sz="1800" spc="-1" strike="noStrike">
              <a:solidFill>
                <a:srgbClr val="000000"/>
              </a:solidFill>
              <a:latin typeface="Arial"/>
            </a:endParaRPr>
          </a:p>
        </p:txBody>
      </p:sp>
      <p:sp>
        <p:nvSpPr>
          <p:cNvPr id="254" name="CustomShape 29"/>
          <p:cNvSpPr/>
          <p:nvPr/>
        </p:nvSpPr>
        <p:spPr>
          <a:xfrm>
            <a:off x="335880" y="1600560"/>
            <a:ext cx="10854360" cy="1131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000" spc="-1" strike="noStrike">
                <a:solidFill>
                  <a:srgbClr val="000000"/>
                </a:solidFill>
                <a:latin typeface="DejaVu Sans"/>
                <a:ea typeface="DejaVu Sans"/>
              </a:rPr>
              <a:t>“</a:t>
            </a:r>
            <a:r>
              <a:rPr b="0" lang="en-US" sz="2000" spc="-1" strike="noStrike">
                <a:solidFill>
                  <a:srgbClr val="000000"/>
                </a:solidFill>
                <a:latin typeface="DejaVu Sans"/>
                <a:ea typeface="DejaVu Sans"/>
              </a:rPr>
              <a:t>...we’re embarking on our greatest journey so far: challenging ourselves to create a climate-neutral car by 2030, by reducing emissions throughout supply chain and production.” </a:t>
            </a:r>
            <a:endParaRPr b="0" lang="en-GB" sz="2000" spc="-1" strike="noStrike">
              <a:solidFill>
                <a:srgbClr val="000000"/>
              </a:solidFill>
              <a:latin typeface="Arial"/>
            </a:endParaRPr>
          </a:p>
        </p:txBody>
      </p:sp>
      <p:sp>
        <p:nvSpPr>
          <p:cNvPr id="255" name="CustomShape 30"/>
          <p:cNvSpPr/>
          <p:nvPr/>
        </p:nvSpPr>
        <p:spPr>
          <a:xfrm>
            <a:off x="263520" y="6411600"/>
            <a:ext cx="75009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https://www.polestar.com/uk/news/striving-for-zero-the-2030-climate-neutral-car-plan/</a:t>
            </a:r>
            <a:endParaRPr b="0" lang="en-GB" sz="900" spc="-1" strike="noStrike">
              <a:solidFill>
                <a:srgbClr val="000000"/>
              </a:solidFill>
              <a:latin typeface="Arial"/>
            </a:endParaRPr>
          </a:p>
        </p:txBody>
      </p:sp>
      <p:sp>
        <p:nvSpPr>
          <p:cNvPr id="256" name="CustomShape 31"/>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Polestar – 2030 Climate-neutral Car</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CustomShape 78"/>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258" name="CustomShape 32"/>
          <p:cNvSpPr/>
          <p:nvPr/>
        </p:nvSpPr>
        <p:spPr>
          <a:xfrm>
            <a:off x="335520" y="1268640"/>
            <a:ext cx="10736640" cy="50241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2800" spc="-1" strike="noStrike">
                <a:solidFill>
                  <a:srgbClr val="000000"/>
                </a:solidFill>
                <a:latin typeface="DejaVu Sans"/>
                <a:ea typeface="DejaVu Sans"/>
              </a:rPr>
              <a:t>It is not only about CO2…</a:t>
            </a:r>
            <a:endParaRPr b="0" lang="en-GB" sz="2800" spc="-1" strike="noStrike">
              <a:solidFill>
                <a:srgbClr val="000000"/>
              </a:solidFill>
              <a:latin typeface="Arial"/>
            </a:endParaRPr>
          </a:p>
          <a:p>
            <a:pPr marL="360" algn="ctr">
              <a:lnSpc>
                <a:spcPct val="100000"/>
              </a:lnSpc>
              <a:spcBef>
                <a:spcPts val="360"/>
              </a:spcBef>
            </a:pPr>
            <a:endParaRPr b="0" lang="en-GB" sz="2800" spc="-1" strike="noStrike">
              <a:solidFill>
                <a:srgbClr val="000000"/>
              </a:solidFill>
              <a:latin typeface="Arial"/>
            </a:endParaRPr>
          </a:p>
        </p:txBody>
      </p:sp>
      <p:sp>
        <p:nvSpPr>
          <p:cNvPr id="259" name="CustomShape 33"/>
          <p:cNvSpPr/>
          <p:nvPr/>
        </p:nvSpPr>
        <p:spPr>
          <a:xfrm>
            <a:off x="865440" y="2859120"/>
            <a:ext cx="9915480" cy="18673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60" name="CustomShape 34"/>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Problem already solved?</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99"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00"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CustomShape 82"/>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Your Personal Carbon Footprint</a:t>
            </a:r>
            <a:endParaRPr b="0" lang="en-GB" sz="2400" spc="-1" strike="noStrike">
              <a:solidFill>
                <a:srgbClr val="000000"/>
              </a:solidFill>
              <a:latin typeface="Arial"/>
            </a:endParaRPr>
          </a:p>
        </p:txBody>
      </p:sp>
      <p:sp>
        <p:nvSpPr>
          <p:cNvPr id="262" name="CustomShape 35"/>
          <p:cNvSpPr/>
          <p:nvPr/>
        </p:nvSpPr>
        <p:spPr>
          <a:xfrm>
            <a:off x="263520" y="6411600"/>
            <a:ext cx="646416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u="sng">
                <a:solidFill>
                  <a:srgbClr val="0000ff"/>
                </a:solidFill>
                <a:uFillTx/>
                <a:latin typeface="Roboto"/>
                <a:ea typeface="Roboto"/>
                <a:hlinkClick r:id="rId1"/>
              </a:rPr>
              <a:t>https://www.ifixit.com/tablet-repairability</a:t>
            </a:r>
            <a:endParaRPr b="0" lang="en-GB" sz="900" spc="-1" strike="noStrike">
              <a:solidFill>
                <a:srgbClr val="000000"/>
              </a:solidFill>
              <a:latin typeface="Arial"/>
            </a:endParaRPr>
          </a:p>
        </p:txBody>
      </p:sp>
      <p:graphicFrame>
        <p:nvGraphicFramePr>
          <p:cNvPr id="263" name="Table 2"/>
          <p:cNvGraphicFramePr/>
          <p:nvPr/>
        </p:nvGraphicFramePr>
        <p:xfrm>
          <a:off x="306720" y="1580760"/>
          <a:ext cx="10901160" cy="4764240"/>
        </p:xfrm>
        <a:graphic>
          <a:graphicData uri="http://schemas.openxmlformats.org/drawingml/2006/table">
            <a:tbl>
              <a:tblPr/>
              <a:tblGrid>
                <a:gridCol w="2590560"/>
                <a:gridCol w="8310960"/>
              </a:tblGrid>
              <a:tr h="912240">
                <a:tc>
                  <a:txBody>
                    <a:bodyPr lIns="90000" rIns="90000" anchor="t">
                      <a:noAutofit/>
                    </a:bodyPr>
                    <a:p>
                      <a:pPr algn="ctr">
                        <a:lnSpc>
                          <a:spcPct val="100000"/>
                        </a:lnSpc>
                      </a:pPr>
                      <a:r>
                        <a:rPr b="1" lang="en-US" sz="1300" spc="-1" strike="noStrike">
                          <a:solidFill>
                            <a:srgbClr val="000000"/>
                          </a:solidFill>
                          <a:latin typeface="DejaVu Sans"/>
                          <a:ea typeface="DejaVu Sans"/>
                        </a:rPr>
                        <a:t>Apple iPad Pro 11” 2018</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most everything in place, making all repairs more difficult.</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battery is secured with both easier-to-remove stretch-release tabs and conventional, non-removable adhesive.</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USB-C port is modular and can be independently replaced.</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1114920">
                <a:tc>
                  <a:txBody>
                    <a:bodyPr lIns="90000" rIns="90000" anchor="t">
                      <a:noAutofit/>
                    </a:bodyPr>
                    <a:p>
                      <a:pPr algn="ctr">
                        <a:lnSpc>
                          <a:spcPct val="100000"/>
                        </a:lnSpc>
                      </a:pPr>
                      <a:r>
                        <a:rPr b="1" lang="en-US" sz="1300" spc="-1" strike="noStrike">
                          <a:solidFill>
                            <a:srgbClr val="000000"/>
                          </a:solidFill>
                          <a:latin typeface="DejaVu Sans"/>
                          <a:ea typeface="DejaVu Sans"/>
                        </a:rPr>
                        <a:t>Microsoft Surface Pro 6 2018</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All repairs require first removing the display assembly—which is stubbornly glued in place, expensive, and prone to shattering.</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battery is firmly glued in place, with its connector pinned under the motherboard—requiring near-total disassembly for service.</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Once upon a time, Surface Pro storage was removable—but not in this version.</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912240">
                <a:tc>
                  <a:txBody>
                    <a:bodyPr lIns="90000" rIns="90000" anchor="t">
                      <a:noAutofit/>
                    </a:bodyPr>
                    <a:p>
                      <a:pPr algn="ctr">
                        <a:lnSpc>
                          <a:spcPct val="100000"/>
                        </a:lnSpc>
                      </a:pPr>
                      <a:r>
                        <a:rPr b="1" lang="en-US" sz="1300" spc="-1" strike="noStrike">
                          <a:solidFill>
                            <a:srgbClr val="000000"/>
                          </a:solidFill>
                          <a:latin typeface="DejaVu Sans"/>
                          <a:ea typeface="DejaVu Sans"/>
                        </a:rPr>
                        <a:t>Apple iPad Air 3 2019</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Battery replacement is possible, but still unnecessarily difficult.</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many parts and cables in place, complicating all repairs.</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Many components are modular and can be replaced independently, but the Lightning port is soldered to the logic board.</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912240">
                <a:tc>
                  <a:txBody>
                    <a:bodyPr lIns="90000" rIns="90000" anchor="t">
                      <a:noAutofit/>
                    </a:bodyPr>
                    <a:p>
                      <a:pPr algn="ctr">
                        <a:lnSpc>
                          <a:spcPct val="100000"/>
                        </a:lnSpc>
                      </a:pPr>
                      <a:r>
                        <a:rPr b="1" lang="en-US" sz="1300" spc="-1" strike="noStrike">
                          <a:solidFill>
                            <a:srgbClr val="000000"/>
                          </a:solidFill>
                          <a:latin typeface="DejaVu Sans"/>
                          <a:ea typeface="DejaVu Sans"/>
                        </a:rPr>
                        <a:t>Apple iPad 7 2019</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As with all iPads, a solid barrier of very strong adhesive hinders all repairs.</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The Lightning port, a common point of failure, is soldered to the logic board.</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More adhesive holds nearly everything else in place. Battery and logic board replacements are particularly obnoxious.</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912600">
                <a:tc>
                  <a:txBody>
                    <a:bodyPr lIns="90000" rIns="90000" anchor="t">
                      <a:noAutofit/>
                    </a:bodyPr>
                    <a:p>
                      <a:pPr algn="ctr">
                        <a:lnSpc>
                          <a:spcPct val="100000"/>
                        </a:lnSpc>
                      </a:pPr>
                      <a:r>
                        <a:rPr b="1" lang="en-US" sz="1300" spc="-1" strike="noStrike">
                          <a:solidFill>
                            <a:srgbClr val="000000"/>
                          </a:solidFill>
                          <a:latin typeface="DejaVu Sans"/>
                          <a:ea typeface="DejaVu Sans"/>
                        </a:rPr>
                        <a:t>Apple iPad Mini 5 2019</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Battery replacement is possible, but still unnecessarily difficult.</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Gobs of adhesive hold many parts and cables in place, complicating all repairs.</a:t>
                      </a:r>
                      <a:endParaRPr b="0" lang="en-GB" sz="1300" spc="-1" strike="noStrike">
                        <a:solidFill>
                          <a:srgbClr val="000000"/>
                        </a:solidFill>
                        <a:latin typeface="Arial"/>
                      </a:endParaRPr>
                    </a:p>
                    <a:p>
                      <a:pPr marL="216000" indent="-210240">
                        <a:lnSpc>
                          <a:spcPct val="100000"/>
                        </a:lnSpc>
                        <a:buClr>
                          <a:srgbClr val="000000"/>
                        </a:buClr>
                        <a:buSzPct val="45000"/>
                        <a:buFont typeface="Wingdings" charset="2"/>
                        <a:buChar char=""/>
                      </a:pPr>
                      <a:r>
                        <a:rPr b="0" lang="en-US" sz="1300" spc="-1" strike="noStrike">
                          <a:solidFill>
                            <a:srgbClr val="000000"/>
                          </a:solidFill>
                          <a:latin typeface="DejaVu Sans"/>
                          <a:ea typeface="DejaVu Sans"/>
                        </a:rPr>
                        <a:t>Removing the home button is tough, and will be required for display replacement if you want to keep Touch ID functionality.</a:t>
                      </a:r>
                      <a:endParaRPr b="0" lang="en-GB" sz="1300" spc="-1" strike="noStrike">
                        <a:solidFill>
                          <a:srgbClr val="000000"/>
                        </a:solidFill>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264" name="CustomShape 36"/>
          <p:cNvSpPr/>
          <p:nvPr/>
        </p:nvSpPr>
        <p:spPr>
          <a:xfrm>
            <a:off x="432720" y="1148040"/>
            <a:ext cx="10347480" cy="4881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Greenwashing?</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4406760"/>
            <a:ext cx="10735200" cy="1344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How much Time do we Have left?</a:t>
            </a:r>
            <a:endParaRPr b="0" lang="en-GB" sz="3000" spc="-1" strike="noStrike">
              <a:solidFill>
                <a:srgbClr val="000000"/>
              </a:solidFill>
              <a:latin typeface="Arial"/>
            </a:endParaRPr>
          </a:p>
        </p:txBody>
      </p:sp>
      <p:sp>
        <p:nvSpPr>
          <p:cNvPr id="266" name="CustomShape 2"/>
          <p:cNvSpPr/>
          <p:nvPr/>
        </p:nvSpPr>
        <p:spPr>
          <a:xfrm>
            <a:off x="335520" y="2906640"/>
            <a:ext cx="10735200" cy="1482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68"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69" name="Grafik 234" descr=""/>
          <p:cNvPicPr/>
          <p:nvPr/>
        </p:nvPicPr>
        <p:blipFill>
          <a:blip r:embed="rId1"/>
          <a:stretch/>
        </p:blipFill>
        <p:spPr>
          <a:xfrm>
            <a:off x="1235880" y="1271160"/>
            <a:ext cx="9270000" cy="5211360"/>
          </a:xfrm>
          <a:prstGeom prst="rect">
            <a:avLst/>
          </a:prstGeom>
          <a:ln w="0">
            <a:noFill/>
          </a:ln>
        </p:spPr>
      </p:pic>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1"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2" name="CustomShape 3"/>
          <p:cNvSpPr/>
          <p:nvPr/>
        </p:nvSpPr>
        <p:spPr>
          <a:xfrm>
            <a:off x="4206240" y="721800"/>
            <a:ext cx="1083240" cy="332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3" name="CustomShape 4"/>
          <p:cNvSpPr/>
          <p:nvPr/>
        </p:nvSpPr>
        <p:spPr>
          <a:xfrm>
            <a:off x="2377440" y="3056040"/>
            <a:ext cx="6663960" cy="11404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"The popular idea of cutting our emissions in half in 10 years only gives us a 50% chance of staying below 1.5 degrees, and the risk of setting off irreversible chain reactions beyond human control.” - G. Thunberg</a:t>
            </a:r>
            <a:endParaRPr b="0" lang="en-GB" sz="1800" spc="-1" strike="noStrike">
              <a:solidFill>
                <a:srgbClr val="000000"/>
              </a:solidFill>
              <a:latin typeface="Arial"/>
            </a:endParaRPr>
          </a:p>
        </p:txBody>
      </p:sp>
      <p:sp>
        <p:nvSpPr>
          <p:cNvPr id="274" name="CustomShape 5"/>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76"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We are experiencing a car crash in slow motion and instead of hitting the breaks we are flooring the gas pedal.</a:t>
            </a:r>
            <a:endParaRPr b="0" lang="en-GB" sz="1800" spc="-1" strike="noStrike">
              <a:solidFill>
                <a:srgbClr val="000000"/>
              </a:solidFill>
              <a:latin typeface="Arial"/>
            </a:endParaRPr>
          </a:p>
        </p:txBody>
      </p:sp>
      <p:sp>
        <p:nvSpPr>
          <p:cNvPr id="277"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79"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80"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Average Surface Temperature</a:t>
            </a:r>
            <a:endParaRPr b="0" lang="en-GB" sz="2200" spc="-1" strike="noStrike">
              <a:solidFill>
                <a:srgbClr val="000000"/>
              </a:solidFill>
              <a:latin typeface="Arial"/>
            </a:endParaRPr>
          </a:p>
        </p:txBody>
      </p:sp>
      <p:sp>
        <p:nvSpPr>
          <p:cNvPr id="281" name="CustomShape 4"/>
          <p:cNvSpPr/>
          <p:nvPr/>
        </p:nvSpPr>
        <p:spPr>
          <a:xfrm>
            <a:off x="263520" y="6492240"/>
            <a:ext cx="77713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Efbrazil – https://commons.wikimedia.org/wiki/File:Global_Temperature_And_Forces.svg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282" name="Grafik 247" descr=""/>
          <p:cNvPicPr/>
          <p:nvPr/>
        </p:nvPicPr>
        <p:blipFill>
          <a:blip r:embed="rId2"/>
          <a:stretch/>
        </p:blipFill>
        <p:spPr>
          <a:xfrm>
            <a:off x="2651760" y="1686600"/>
            <a:ext cx="6116760" cy="479592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84"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p:txBody>
      </p:sp>
      <p:sp>
        <p:nvSpPr>
          <p:cNvPr id="285"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Change – Hanover on the Côte d'Azur (South of France)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87"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88"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89" name="CustomShape 4"/>
          <p:cNvSpPr/>
          <p:nvPr/>
        </p:nvSpPr>
        <p:spPr>
          <a:xfrm>
            <a:off x="263520" y="6492240"/>
            <a:ext cx="10608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Hannah Ritchie and Max Roser, adapted for svg and smartphone by Eric Fisk – https://commons.wikimedia.org/wiki/File:Greenhouse_gas_emission_scenarios_01.svg – </a:t>
            </a:r>
            <a:r>
              <a:rPr b="0" lang="en-US" sz="900" spc="-1" strike="noStrike" u="sng">
                <a:solidFill>
                  <a:srgbClr val="0000ff"/>
                </a:solidFill>
                <a:uFillTx/>
                <a:latin typeface="Roboto"/>
                <a:ea typeface="Roboto"/>
                <a:hlinkClick r:id="rId1"/>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290" name="Grafik 255" descr=""/>
          <p:cNvPicPr/>
          <p:nvPr/>
        </p:nvPicPr>
        <p:blipFill>
          <a:blip r:embed="rId2"/>
          <a:srcRect l="0" t="8759" r="0" b="0"/>
          <a:stretch/>
        </p:blipFill>
        <p:spPr>
          <a:xfrm>
            <a:off x="2710440" y="1643400"/>
            <a:ext cx="6241680" cy="4839840"/>
          </a:xfrm>
          <a:prstGeom prst="rect">
            <a:avLst/>
          </a:prstGeom>
          <a:ln w="0">
            <a:noFill/>
          </a:ln>
        </p:spPr>
      </p:pic>
      <p:sp>
        <p:nvSpPr>
          <p:cNvPr id="291" name="CustomShape 5"/>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Global GHG Emission Pathways (2019)</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3"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4" name="CustomShape 3"/>
          <p:cNvSpPr/>
          <p:nvPr/>
        </p:nvSpPr>
        <p:spPr>
          <a:xfrm>
            <a:off x="4206240" y="721800"/>
            <a:ext cx="1083240" cy="332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95" name="CustomShape 4"/>
          <p:cNvSpPr/>
          <p:nvPr/>
        </p:nvSpPr>
        <p:spPr>
          <a:xfrm>
            <a:off x="2377440" y="3056040"/>
            <a:ext cx="6663960" cy="11404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If we can keep warming below </a:t>
            </a:r>
            <a:r>
              <a:rPr b="1" i="1" lang="en-US" sz="1800" spc="-1" strike="noStrike">
                <a:solidFill>
                  <a:srgbClr val="000000"/>
                </a:solidFill>
                <a:latin typeface="DejaVu Sans"/>
                <a:ea typeface="DejaVu Sans"/>
              </a:rPr>
              <a:t>3°C</a:t>
            </a:r>
            <a:r>
              <a:rPr b="0" i="1" lang="en-US" sz="1800" spc="-1" strike="noStrike">
                <a:solidFill>
                  <a:srgbClr val="000000"/>
                </a:solidFill>
                <a:latin typeface="DejaVu Sans"/>
                <a:ea typeface="DejaVu Sans"/>
              </a:rPr>
              <a:t> we likely remain within our adaptive capacity as a civilization, but at </a:t>
            </a:r>
            <a:r>
              <a:rPr b="1" i="1" lang="en-US" sz="1800" spc="-1" strike="noStrike">
                <a:solidFill>
                  <a:srgbClr val="000000"/>
                </a:solidFill>
                <a:latin typeface="DejaVu Sans"/>
                <a:ea typeface="DejaVu Sans"/>
              </a:rPr>
              <a:t>2.7°C</a:t>
            </a:r>
            <a:r>
              <a:rPr b="0" i="1" lang="en-US" sz="1800" spc="-1" strike="noStrike">
                <a:solidFill>
                  <a:srgbClr val="000000"/>
                </a:solidFill>
                <a:latin typeface="DejaVu Sans"/>
                <a:ea typeface="DejaVu Sans"/>
              </a:rPr>
              <a:t> warming we would experience </a:t>
            </a:r>
            <a:r>
              <a:rPr b="0" i="1" lang="en-US" sz="1800" spc="-1" strike="noStrike" u="sng">
                <a:solidFill>
                  <a:srgbClr val="000000"/>
                </a:solidFill>
                <a:uFillTx/>
                <a:latin typeface="DejaVu Sans"/>
                <a:ea typeface="DejaVu Sans"/>
              </a:rPr>
              <a:t>great hardship</a:t>
            </a:r>
            <a:r>
              <a:rPr b="0" i="1" lang="en-US" sz="1800" spc="-1" strike="noStrike">
                <a:solidFill>
                  <a:srgbClr val="000000"/>
                </a:solidFill>
                <a:latin typeface="DejaVu Sans"/>
                <a:ea typeface="DejaVu Sans"/>
              </a:rPr>
              <a:t>.” - Prof. Michael Mann</a:t>
            </a:r>
            <a:endParaRPr b="0" lang="en-GB" sz="1800" spc="-1" strike="noStrike">
              <a:solidFill>
                <a:srgbClr val="000000"/>
              </a:solidFill>
              <a:latin typeface="Arial"/>
            </a:endParaRPr>
          </a:p>
        </p:txBody>
      </p:sp>
      <p:sp>
        <p:nvSpPr>
          <p:cNvPr id="296" name="CustomShape 5"/>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297" name="CustomShape 6"/>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a:t>
            </a:r>
            <a:endParaRPr b="0" lang="en-GB" sz="2200" spc="-1" strike="noStrike">
              <a:solidFill>
                <a:srgbClr val="000000"/>
              </a:solidFill>
              <a:latin typeface="Arial"/>
            </a:endParaRPr>
          </a:p>
        </p:txBody>
      </p:sp>
      <p:pic>
        <p:nvPicPr>
          <p:cNvPr id="298" name="Grafik 263" descr=""/>
          <p:cNvPicPr/>
          <p:nvPr/>
        </p:nvPicPr>
        <p:blipFill>
          <a:blip r:embed="rId1"/>
          <a:stretch/>
        </p:blipFill>
        <p:spPr>
          <a:xfrm>
            <a:off x="7406640" y="4208400"/>
            <a:ext cx="3835800" cy="2553480"/>
          </a:xfrm>
          <a:prstGeom prst="rect">
            <a:avLst/>
          </a:prstGeom>
          <a:ln w="0">
            <a:noFill/>
          </a:ln>
        </p:spPr>
      </p:pic>
      <p:sp>
        <p:nvSpPr>
          <p:cNvPr id="299" name="CustomShape 7"/>
          <p:cNvSpPr/>
          <p:nvPr/>
        </p:nvSpPr>
        <p:spPr>
          <a:xfrm>
            <a:off x="263520" y="6492240"/>
            <a:ext cx="77713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Tim Dennell – https://www.flickr.com/photos/shefftim/51662049870/ – </a:t>
            </a:r>
            <a:r>
              <a:rPr b="0" lang="en-US" sz="900" spc="-1" strike="noStrike" u="sng">
                <a:solidFill>
                  <a:srgbClr val="0000ff"/>
                </a:solidFill>
                <a:uFillTx/>
                <a:latin typeface="Roboto"/>
                <a:ea typeface="Roboto"/>
                <a:hlinkClick r:id="rId2"/>
              </a:rPr>
              <a:t>CC BY-NC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01"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2°C → 13.9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GB" sz="1800" spc="-1" strike="noStrike">
              <a:solidFill>
                <a:srgbClr val="000000"/>
              </a:solidFill>
              <a:latin typeface="Arial"/>
            </a:endParaRPr>
          </a:p>
        </p:txBody>
      </p:sp>
      <p:sp>
        <p:nvSpPr>
          <p:cNvPr id="302"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03"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GB" sz="2200" spc="-1" strike="noStrike">
              <a:solidFill>
                <a:srgbClr val="000000"/>
              </a:solidFill>
              <a:latin typeface="Arial"/>
            </a:endParaRPr>
          </a:p>
        </p:txBody>
      </p:sp>
      <p:sp>
        <p:nvSpPr>
          <p:cNvPr id="304" name="CustomShape 5"/>
          <p:cNvSpPr/>
          <p:nvPr/>
        </p:nvSpPr>
        <p:spPr>
          <a:xfrm>
            <a:off x="263520" y="6311160"/>
            <a:ext cx="1060884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02"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ffffff"/>
                </a:solidFill>
                <a:latin typeface="DejaVu Sans"/>
                <a:ea typeface="DejaVu Sans"/>
              </a:rPr>
              <a:t>“</a:t>
            </a:r>
            <a:r>
              <a:rPr b="1" i="1" lang="en-US" sz="1800" spc="-1" strike="noStrike" u="sng">
                <a:solidFill>
                  <a:srgbClr val="ffffff"/>
                </a:solidFill>
                <a:uFillTx/>
                <a:latin typeface="DejaVu Sans"/>
                <a:ea typeface="DejaVu Sans"/>
              </a:rPr>
              <a:t>Weather condition</a:t>
            </a:r>
            <a:r>
              <a:rPr b="0" i="1" lang="en-US" sz="1800" spc="-1" strike="noStrike">
                <a:solidFill>
                  <a:srgbClr val="ffffff"/>
                </a:solidFill>
                <a:latin typeface="DejaVu Sans"/>
                <a:ea typeface="DejaVu Sans"/>
              </a:rPr>
              <a:t> is the regional weather </a:t>
            </a:r>
            <a:r>
              <a:rPr b="0" i="1" lang="en-US" sz="1800" spc="-1" strike="noStrike" u="sng">
                <a:solidFill>
                  <a:srgbClr val="ffffff"/>
                </a:solidFill>
                <a:uFillTx/>
                <a:latin typeface="DejaVu Sans"/>
                <a:ea typeface="DejaVu Sans"/>
              </a:rPr>
              <a:t>during a defined time period</a:t>
            </a:r>
            <a:r>
              <a:rPr b="0" i="1" lang="en-US" sz="1800" spc="-1" strike="noStrike">
                <a:solidFill>
                  <a:srgbClr val="ffffff"/>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GB" sz="1800" spc="-1" strike="noStrike">
              <a:solidFill>
                <a:srgbClr val="000000"/>
              </a:solidFill>
              <a:latin typeface="Arial"/>
            </a:endParaRPr>
          </a:p>
        </p:txBody>
      </p:sp>
      <p:sp>
        <p:nvSpPr>
          <p:cNvPr id="103"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GB" sz="2200" spc="-1" strike="noStrike">
              <a:solidFill>
                <a:srgbClr val="000000"/>
              </a:solidFill>
              <a:latin typeface="Arial"/>
            </a:endParaRPr>
          </a:p>
        </p:txBody>
      </p:sp>
      <p:sp>
        <p:nvSpPr>
          <p:cNvPr id="104" name="CustomShape 4"/>
          <p:cNvSpPr/>
          <p:nvPr/>
        </p:nvSpPr>
        <p:spPr>
          <a:xfrm>
            <a:off x="360720" y="2286000"/>
            <a:ext cx="10785600" cy="154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05" name="CustomShape 5"/>
          <p:cNvSpPr/>
          <p:nvPr/>
        </p:nvSpPr>
        <p:spPr>
          <a:xfrm>
            <a:off x="263520" y="6492240"/>
            <a:ext cx="107913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06"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3°C → 27.4 times every 50 years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4°C → 39.2 times every 50 years</a:t>
            </a:r>
            <a:endParaRPr b="0" lang="en-GB" sz="1800" spc="-1" strike="noStrike">
              <a:solidFill>
                <a:srgbClr val="000000"/>
              </a:solidFill>
              <a:latin typeface="Arial"/>
            </a:endParaRPr>
          </a:p>
        </p:txBody>
      </p:sp>
      <p:sp>
        <p:nvSpPr>
          <p:cNvPr id="307"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08"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GB" sz="2200" spc="-1" strike="noStrike">
              <a:solidFill>
                <a:srgbClr val="000000"/>
              </a:solidFill>
              <a:latin typeface="Arial"/>
            </a:endParaRPr>
          </a:p>
        </p:txBody>
      </p:sp>
      <p:sp>
        <p:nvSpPr>
          <p:cNvPr id="309" name="CustomShape 5"/>
          <p:cNvSpPr/>
          <p:nvPr/>
        </p:nvSpPr>
        <p:spPr>
          <a:xfrm>
            <a:off x="263520" y="6311160"/>
            <a:ext cx="1060884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11"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1-in-50 year extreme heat waves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0°C → once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1°C (current) → 4.8 times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2°C → 13.9 times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3°C → 27.4 times every 50 years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4°C → 39.2 times every 50 years</a:t>
            </a:r>
            <a:endParaRPr b="0" lang="en-GB" sz="1800" spc="-1" strike="noStrike">
              <a:solidFill>
                <a:srgbClr val="000000"/>
              </a:solidFill>
              <a:latin typeface="Arial"/>
            </a:endParaRPr>
          </a:p>
        </p:txBody>
      </p:sp>
      <p:sp>
        <p:nvSpPr>
          <p:cNvPr id="312"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13"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a:t>
            </a:r>
            <a:endParaRPr b="0" lang="en-GB" sz="2200" spc="-1" strike="noStrike">
              <a:solidFill>
                <a:srgbClr val="000000"/>
              </a:solidFill>
              <a:latin typeface="Arial"/>
            </a:endParaRPr>
          </a:p>
        </p:txBody>
      </p:sp>
      <p:sp>
        <p:nvSpPr>
          <p:cNvPr id="314" name="CustomShape 5"/>
          <p:cNvSpPr/>
          <p:nvPr/>
        </p:nvSpPr>
        <p:spPr>
          <a:xfrm>
            <a:off x="263520" y="6311160"/>
            <a:ext cx="1060884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NPR (2021) – https://www.npr.org/2021/11/08/1052198840/1-5-degrees-warming-climate-change based on “IPCC Summary for Policymakers from Climate Change 2021: The Physical Science Basis. Contribution of Working Group I to the Sixth Assessment Report of the Intergovernmental Panel on Climate 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16"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Sydney → 11 days/year instead of 3.1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GB" sz="1800" spc="-1" strike="noStrike">
              <a:solidFill>
                <a:srgbClr val="000000"/>
              </a:solidFill>
              <a:latin typeface="Arial"/>
            </a:endParaRPr>
          </a:p>
        </p:txBody>
      </p:sp>
      <p:sp>
        <p:nvSpPr>
          <p:cNvPr id="317"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18"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319" name="CustomShape 5"/>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21"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Melbourne → 24 days/year instead of 11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GB" sz="1800" spc="-1" strike="noStrike">
              <a:solidFill>
                <a:srgbClr val="000000"/>
              </a:solidFill>
              <a:latin typeface="Arial"/>
            </a:endParaRPr>
          </a:p>
        </p:txBody>
      </p:sp>
      <p:sp>
        <p:nvSpPr>
          <p:cNvPr id="322"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23"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324" name="CustomShape 5"/>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26"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Darwin → </a:t>
            </a:r>
            <a:r>
              <a:rPr b="1" lang="en-US" sz="1800" spc="-1" strike="noStrike" u="sng">
                <a:solidFill>
                  <a:srgbClr val="ffffff"/>
                </a:solidFill>
                <a:uFillTx/>
                <a:latin typeface="DejaVu Sans"/>
                <a:ea typeface="DejaVu Sans"/>
              </a:rPr>
              <a:t>265</a:t>
            </a:r>
            <a:r>
              <a:rPr b="0" lang="en-US" sz="1800" spc="-1" strike="noStrike">
                <a:solidFill>
                  <a:srgbClr val="ffffff"/>
                </a:solidFill>
                <a:latin typeface="DejaVu Sans"/>
                <a:ea typeface="DejaVu Sans"/>
              </a:rPr>
              <a:t> days/year instead of 11 days/year</a:t>
            </a:r>
            <a:endParaRPr b="0" lang="en-GB" sz="1800" spc="-1" strike="noStrike">
              <a:solidFill>
                <a:srgbClr val="000000"/>
              </a:solidFill>
              <a:latin typeface="Arial"/>
            </a:endParaRPr>
          </a:p>
        </p:txBody>
      </p:sp>
      <p:sp>
        <p:nvSpPr>
          <p:cNvPr id="327"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28"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329" name="CustomShape 5"/>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31"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January 2020 was Sydney’s hottest January on record → 04.01.2020 - 50°C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Number of days hotter than 35°C based on 3°C global warming (compared to now):</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Sydney → 11 days/year instead of 3.1 days/year</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Melbourne → 24 days/year instead of 11 days/year</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Darwin → </a:t>
            </a:r>
            <a:r>
              <a:rPr b="1" lang="en-US" sz="1800" spc="-1" strike="noStrike" u="sng">
                <a:solidFill>
                  <a:srgbClr val="000000"/>
                </a:solidFill>
                <a:uFillTx/>
                <a:latin typeface="DejaVu Sans"/>
                <a:ea typeface="DejaVu Sans"/>
              </a:rPr>
              <a:t>265</a:t>
            </a:r>
            <a:r>
              <a:rPr b="0" lang="en-US" sz="1800" spc="-1" strike="noStrike">
                <a:solidFill>
                  <a:srgbClr val="000000"/>
                </a:solidFill>
                <a:latin typeface="DejaVu Sans"/>
                <a:ea typeface="DejaVu Sans"/>
              </a:rPr>
              <a:t> days/year instead of 11 days/year</a:t>
            </a:r>
            <a:endParaRPr b="0" lang="en-GB" sz="1800" spc="-1" strike="noStrike">
              <a:solidFill>
                <a:srgbClr val="000000"/>
              </a:solidFill>
              <a:latin typeface="Arial"/>
            </a:endParaRPr>
          </a:p>
        </p:txBody>
      </p:sp>
      <p:sp>
        <p:nvSpPr>
          <p:cNvPr id="332"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3"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Heat Waves (Australia)</a:t>
            </a:r>
            <a:endParaRPr b="0" lang="en-GB" sz="2200" spc="-1" strike="noStrike">
              <a:solidFill>
                <a:srgbClr val="000000"/>
              </a:solidFill>
              <a:latin typeface="Arial"/>
            </a:endParaRPr>
          </a:p>
        </p:txBody>
      </p:sp>
      <p:sp>
        <p:nvSpPr>
          <p:cNvPr id="334" name="CustomShape 5"/>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https://www.smh.com.au/national/what-will-happen-to-our-cities-and-beaches-at-3-degrees-of-warming-20210331-p57fhj.html</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36"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7"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Biodiversity (Coral Reef Example)</a:t>
            </a:r>
            <a:endParaRPr b="0" lang="en-GB" sz="2200" spc="-1" strike="noStrike">
              <a:solidFill>
                <a:srgbClr val="000000"/>
              </a:solidFill>
              <a:latin typeface="Arial"/>
            </a:endParaRPr>
          </a:p>
        </p:txBody>
      </p:sp>
      <p:sp>
        <p:nvSpPr>
          <p:cNvPr id="338"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https://www.ipcc.ch/sr15/chapter/spm/</a:t>
            </a:r>
            <a:endParaRPr b="0" lang="en-GB" sz="900" spc="-1" strike="noStrike">
              <a:solidFill>
                <a:srgbClr val="000000"/>
              </a:solidFill>
              <a:latin typeface="Arial"/>
            </a:endParaRPr>
          </a:p>
        </p:txBody>
      </p:sp>
      <p:sp>
        <p:nvSpPr>
          <p:cNvPr id="339" name="CustomShape 5"/>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70 to 90% of coral reefs will die off worldwide</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99% of coral reefs will die off worldwide</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41"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42"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43"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GB" sz="900" spc="-1" strike="noStrike">
              <a:solidFill>
                <a:srgbClr val="000000"/>
              </a:solidFill>
              <a:latin typeface="Arial"/>
            </a:endParaRPr>
          </a:p>
        </p:txBody>
      </p:sp>
      <p:sp>
        <p:nvSpPr>
          <p:cNvPr id="344" name="CustomShape 5"/>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2°C →  36% of land to extreme rainfall and cause average rainfall to rise 4%</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Half a degree of warming would double the effects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46"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47"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48"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https://www.globalcitizen.org/en/content/the-difference-in-global-warming-levels-explained</a:t>
            </a:r>
            <a:endParaRPr b="0" lang="en-GB" sz="900" spc="-1" strike="noStrike">
              <a:solidFill>
                <a:srgbClr val="000000"/>
              </a:solidFill>
              <a:latin typeface="Arial"/>
            </a:endParaRPr>
          </a:p>
        </p:txBody>
      </p:sp>
      <p:sp>
        <p:nvSpPr>
          <p:cNvPr id="349" name="CustomShape 5"/>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1.5°C → 17% of land will face extreme rainfall and average rainfall will increase by 2%</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2.0°C →  36% of land to extreme rainfall and cause average rainfall to rise 4%</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Half a degree of warming would double the effects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51"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52"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53"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54" name="CustomShape 5"/>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globally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4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10 months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07"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a:t>
            </a:r>
            <a:r>
              <a:rPr b="0" i="1" lang="en-US" sz="1800" spc="-1" strike="noStrike">
                <a:solidFill>
                  <a:srgbClr val="000000"/>
                </a:solidFill>
                <a:latin typeface="DejaVu Sans"/>
                <a:ea typeface="DejaVu Sans"/>
              </a:rPr>
              <a:t> is the combination of the </a:t>
            </a:r>
            <a:r>
              <a:rPr b="0" i="1" lang="en-US" sz="1800" spc="-1" strike="noStrike" u="sng">
                <a:solidFill>
                  <a:srgbClr val="000000"/>
                </a:solidFill>
                <a:uFillTx/>
                <a:latin typeface="DejaVu Sans"/>
                <a:ea typeface="DejaVu Sans"/>
              </a:rPr>
              <a:t>current</a:t>
            </a:r>
            <a:r>
              <a:rPr b="0" i="1" lang="en-US" sz="1800" spc="-1" strike="noStrike">
                <a:solidFill>
                  <a:srgbClr val="000000"/>
                </a:solidFill>
                <a:latin typeface="DejaVu Sans"/>
                <a:ea typeface="DejaVu Sans"/>
              </a:rPr>
              <a:t> meteorological components, e.g. temperature, wind direction and speed, amount and type of precipitation, sun shine hours, etc. The weather is defining a short time period up to several days.”</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Weather condition</a:t>
            </a:r>
            <a:r>
              <a:rPr b="0" i="1" lang="en-US" sz="1800" spc="-1" strike="noStrike">
                <a:solidFill>
                  <a:srgbClr val="000000"/>
                </a:solidFill>
                <a:latin typeface="DejaVu Sans"/>
                <a:ea typeface="DejaVu Sans"/>
              </a:rPr>
              <a:t> is the regional weather </a:t>
            </a:r>
            <a:r>
              <a:rPr b="0" i="1" lang="en-US" sz="1800" spc="-1" strike="noStrike" u="sng">
                <a:solidFill>
                  <a:srgbClr val="000000"/>
                </a:solidFill>
                <a:uFillTx/>
                <a:latin typeface="DejaVu Sans"/>
                <a:ea typeface="DejaVu Sans"/>
              </a:rPr>
              <a:t>during a defined time period</a:t>
            </a:r>
            <a:r>
              <a:rPr b="0" i="1" lang="en-US" sz="1800" spc="-1" strike="noStrike">
                <a:solidFill>
                  <a:srgbClr val="000000"/>
                </a:solidFill>
                <a:latin typeface="DejaVu Sans"/>
                <a:ea typeface="DejaVu Sans"/>
              </a:rPr>
              <a:t> from one up to several weeks. Weather condition is describing typical weather phenomena, such as a series of thunderstorm in hot summer, foggy month in autumn or other weather conditions which are typical for a specific region and/or season.”</a:t>
            </a:r>
            <a:endParaRPr b="0" lang="en-GB" sz="1800" spc="-1" strike="noStrike">
              <a:solidFill>
                <a:srgbClr val="000000"/>
              </a:solidFill>
              <a:latin typeface="Arial"/>
            </a:endParaRPr>
          </a:p>
        </p:txBody>
      </p:sp>
      <p:sp>
        <p:nvSpPr>
          <p:cNvPr id="108"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Weather and Weather Conditions</a:t>
            </a:r>
            <a:endParaRPr b="0" lang="en-GB" sz="2200" spc="-1" strike="noStrike">
              <a:solidFill>
                <a:srgbClr val="000000"/>
              </a:solidFill>
              <a:latin typeface="Arial"/>
            </a:endParaRPr>
          </a:p>
        </p:txBody>
      </p:sp>
      <p:sp>
        <p:nvSpPr>
          <p:cNvPr id="109" name="CustomShape 4"/>
          <p:cNvSpPr/>
          <p:nvPr/>
        </p:nvSpPr>
        <p:spPr>
          <a:xfrm>
            <a:off x="360720" y="2286000"/>
            <a:ext cx="10785600" cy="154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10" name="CustomShape 5"/>
          <p:cNvSpPr/>
          <p:nvPr/>
        </p:nvSpPr>
        <p:spPr>
          <a:xfrm>
            <a:off x="263520" y="6492240"/>
            <a:ext cx="107913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GB" sz="900" spc="-1" strike="noStrike">
              <a:solidFill>
                <a:srgbClr val="000000"/>
              </a:solidFill>
              <a:latin typeface="Arial"/>
            </a:endParaRPr>
          </a:p>
        </p:txBody>
      </p:sp>
      <p:sp>
        <p:nvSpPr>
          <p:cNvPr id="111" name="CustomShape 6"/>
          <p:cNvSpPr/>
          <p:nvPr/>
        </p:nvSpPr>
        <p:spPr>
          <a:xfrm>
            <a:off x="365760" y="4297680"/>
            <a:ext cx="10785600" cy="15451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56"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57"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58"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59" name="CustomShape 5"/>
          <p:cNvSpPr/>
          <p:nvPr/>
        </p:nvSpPr>
        <p:spPr>
          <a:xfrm>
            <a:off x="335520" y="1268280"/>
            <a:ext cx="468576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GB" sz="1800" spc="-1" strike="noStrike">
              <a:solidFill>
                <a:srgbClr val="000000"/>
              </a:solidFill>
              <a:latin typeface="Arial"/>
            </a:endParaRPr>
          </a:p>
        </p:txBody>
      </p:sp>
      <p:sp>
        <p:nvSpPr>
          <p:cNvPr id="360" name="CustomShape 6"/>
          <p:cNvSpPr/>
          <p:nvPr/>
        </p:nvSpPr>
        <p:spPr>
          <a:xfrm>
            <a:off x="4937760" y="1460160"/>
            <a:ext cx="440928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Extreme case → North Africa:</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1.5°C → 7 months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2.0°C → 20 months</a:t>
            </a: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3.0°C → </a:t>
            </a:r>
            <a:r>
              <a:rPr b="1" lang="en-US" sz="1800" spc="-1" strike="noStrike">
                <a:solidFill>
                  <a:srgbClr val="ffffff"/>
                </a:solidFill>
                <a:latin typeface="DejaVu Sans"/>
                <a:ea typeface="DejaVu Sans"/>
              </a:rPr>
              <a:t>60 months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62"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3"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64"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65" name="CustomShape 5"/>
          <p:cNvSpPr/>
          <p:nvPr/>
        </p:nvSpPr>
        <p:spPr>
          <a:xfrm>
            <a:off x="335520" y="1268280"/>
            <a:ext cx="468576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Average drought length (</a:t>
            </a:r>
            <a:r>
              <a:rPr b="0" lang="en-US" sz="1800" spc="-1" strike="noStrike" u="sng">
                <a:solidFill>
                  <a:srgbClr val="000000"/>
                </a:solidFill>
                <a:uFillTx/>
                <a:latin typeface="DejaVu Sans"/>
                <a:ea typeface="DejaVu Sans"/>
              </a:rPr>
              <a:t>Europe</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Eastern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2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4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8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Northern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0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0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 month</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Southern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6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12 months</a:t>
            </a:r>
            <a:endParaRPr b="0" lang="en-GB" sz="1800" spc="-1" strike="noStrike">
              <a:solidFill>
                <a:srgbClr val="000000"/>
              </a:solidFill>
              <a:latin typeface="Arial"/>
            </a:endParaRPr>
          </a:p>
        </p:txBody>
      </p:sp>
      <p:sp>
        <p:nvSpPr>
          <p:cNvPr id="366" name="CustomShape 6"/>
          <p:cNvSpPr/>
          <p:nvPr/>
        </p:nvSpPr>
        <p:spPr>
          <a:xfrm>
            <a:off x="4937760" y="1460160"/>
            <a:ext cx="440928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Western Europe</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 month</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 months</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3.0°C → 4 months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Extreme case → North Africa:</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7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20 months</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3.0°C → </a:t>
            </a:r>
            <a:r>
              <a:rPr b="1" lang="en-US" sz="1800" spc="-1" strike="noStrike">
                <a:solidFill>
                  <a:srgbClr val="000000"/>
                </a:solidFill>
                <a:latin typeface="DejaVu Sans"/>
                <a:ea typeface="DejaVu Sans"/>
              </a:rPr>
              <a:t>60 months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68"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9"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70"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71" name="CustomShape 5"/>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resource wars?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73"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74"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More rain, but not everywhere</a:t>
            </a:r>
            <a:endParaRPr b="0" lang="en-GB" sz="2200" spc="-1" strike="noStrike">
              <a:solidFill>
                <a:srgbClr val="000000"/>
              </a:solidFill>
              <a:latin typeface="Arial"/>
            </a:endParaRPr>
          </a:p>
        </p:txBody>
      </p:sp>
      <p:sp>
        <p:nvSpPr>
          <p:cNvPr id="375"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a:t>
            </a:r>
            <a:endParaRPr b="0" lang="en-GB" sz="900" spc="-1" strike="noStrike">
              <a:solidFill>
                <a:srgbClr val="000000"/>
              </a:solidFill>
              <a:latin typeface="Arial"/>
            </a:endParaRPr>
          </a:p>
        </p:txBody>
      </p:sp>
      <p:sp>
        <p:nvSpPr>
          <p:cNvPr id="376" name="CustomShape 5"/>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Population exposed to water scarcity</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271 million </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388 million</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Resource wars?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78"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79"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GB" sz="2200" spc="-1" strike="noStrike">
              <a:solidFill>
                <a:srgbClr val="000000"/>
              </a:solidFill>
              <a:latin typeface="Arial"/>
            </a:endParaRPr>
          </a:p>
        </p:txBody>
      </p:sp>
      <p:sp>
        <p:nvSpPr>
          <p:cNvPr id="380"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GB" sz="900" spc="-1" strike="noStrike">
              <a:solidFill>
                <a:srgbClr val="000000"/>
              </a:solidFill>
              <a:latin typeface="Arial"/>
            </a:endParaRPr>
          </a:p>
        </p:txBody>
      </p:sp>
      <p:sp>
        <p:nvSpPr>
          <p:cNvPr id="381" name="CustomShape 5"/>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Global GDP in 2100 (per capita)</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-8% </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-13%</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Annual flood damage losses from sea level rise:</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1.5°C → $10.2tn</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2.0°C → $11.7tn</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83" name="CustomShape 2"/>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84"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vs. 2/3/4°C – Economics</a:t>
            </a:r>
            <a:endParaRPr b="0" lang="en-GB" sz="2200" spc="-1" strike="noStrike">
              <a:solidFill>
                <a:srgbClr val="000000"/>
              </a:solidFill>
              <a:latin typeface="Arial"/>
            </a:endParaRPr>
          </a:p>
        </p:txBody>
      </p:sp>
      <p:sp>
        <p:nvSpPr>
          <p:cNvPr id="385" name="CustomShape 4"/>
          <p:cNvSpPr/>
          <p:nvPr/>
        </p:nvSpPr>
        <p:spPr>
          <a:xfrm>
            <a:off x="263520" y="631116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https://interactive.carbonbrief.org/impacts-climate-change-one-point-five-degrees-two-degrees/?utm_source=web&amp;utm_campaign=Redirect</a:t>
            </a:r>
            <a:endParaRPr b="0" lang="en-GB" sz="900" spc="-1" strike="noStrike">
              <a:solidFill>
                <a:srgbClr val="000000"/>
              </a:solidFill>
              <a:latin typeface="Arial"/>
            </a:endParaRPr>
          </a:p>
        </p:txBody>
      </p:sp>
      <p:sp>
        <p:nvSpPr>
          <p:cNvPr id="386" name="CustomShape 5"/>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Increase of economic damages from river flooding</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Germany</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608%</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789%</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1234%</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UK</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1206%</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1219%</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6543%</a:t>
            </a:r>
            <a:endParaRPr b="0" lang="en-GB" sz="1800" spc="-1" strike="noStrike">
              <a:solidFill>
                <a:srgbClr val="000000"/>
              </a:solidFill>
              <a:latin typeface="Arial"/>
            </a:endParaRPr>
          </a:p>
          <a:p>
            <a:pPr lvl="1" marL="432000" indent="-2109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Hungary</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1.5°C → 3165%</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2.0°C → 2442%</a:t>
            </a:r>
            <a:endParaRPr b="0" lang="en-GB" sz="1800" spc="-1" strike="noStrike">
              <a:solidFill>
                <a:srgbClr val="000000"/>
              </a:solidFill>
              <a:latin typeface="Arial"/>
            </a:endParaRPr>
          </a:p>
          <a:p>
            <a:pPr lvl="2" marL="648000" indent="-21096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4.0°C → 4312%</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88"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1" lang="en-US" sz="1800" spc="-1" strike="noStrike">
                <a:solidFill>
                  <a:srgbClr val="ffffff"/>
                </a:solidFill>
                <a:latin typeface="DejaVu Sans"/>
                <a:ea typeface="DejaVu Sans"/>
              </a:rPr>
              <a:t>→ </a:t>
            </a:r>
            <a:r>
              <a:rPr b="1" lang="en-US" sz="1800" spc="-1" strike="noStrike">
                <a:solidFill>
                  <a:srgbClr val="ffffff"/>
                </a:solidFill>
                <a:latin typeface="DejaVu Sans"/>
                <a:ea typeface="DejaVu Sans"/>
              </a:rPr>
              <a:t>We have 30 month left!</a:t>
            </a:r>
            <a:endParaRPr b="0" lang="en-GB" sz="1800" spc="-1" strike="noStrike">
              <a:solidFill>
                <a:srgbClr val="000000"/>
              </a:solidFill>
              <a:latin typeface="Arial"/>
            </a:endParaRPr>
          </a:p>
        </p:txBody>
      </p:sp>
      <p:sp>
        <p:nvSpPr>
          <p:cNvPr id="389"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0"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GB" sz="2200" spc="-1" strike="noStrike">
              <a:solidFill>
                <a:srgbClr val="000000"/>
              </a:solidFill>
              <a:latin typeface="Arial"/>
            </a:endParaRPr>
          </a:p>
        </p:txBody>
      </p:sp>
      <p:sp>
        <p:nvSpPr>
          <p:cNvPr id="391" name="CustomShape 5"/>
          <p:cNvSpPr/>
          <p:nvPr/>
        </p:nvSpPr>
        <p:spPr>
          <a:xfrm>
            <a:off x="365760" y="2692800"/>
            <a:ext cx="10328400" cy="1231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2" name="CustomShape 6"/>
          <p:cNvSpPr/>
          <p:nvPr/>
        </p:nvSpPr>
        <p:spPr>
          <a:xfrm>
            <a:off x="263520" y="649224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How Much Time Do We Have Left?</a:t>
            </a:r>
            <a:endParaRPr b="0" lang="en-GB" sz="2400" spc="-1" strike="noStrike">
              <a:solidFill>
                <a:srgbClr val="000000"/>
              </a:solidFill>
              <a:latin typeface="Arial"/>
            </a:endParaRPr>
          </a:p>
        </p:txBody>
      </p:sp>
      <p:sp>
        <p:nvSpPr>
          <p:cNvPr id="394" name="CustomShape 2"/>
          <p:cNvSpPr/>
          <p:nvPr/>
        </p:nvSpPr>
        <p:spPr>
          <a:xfrm>
            <a:off x="335520" y="1268280"/>
            <a:ext cx="1062720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A century of rising emissions must end before 2025 to keep global heating under 1.5C, beyond which severe impacts will increase further, hurting billions of people”.</a:t>
            </a: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 </a:t>
            </a:r>
            <a:r>
              <a:rPr b="1" lang="en-US" sz="1800" spc="-1" strike="noStrike">
                <a:solidFill>
                  <a:srgbClr val="000000"/>
                </a:solidFill>
                <a:latin typeface="DejaVu Sans"/>
                <a:ea typeface="DejaVu Sans"/>
              </a:rPr>
              <a:t>We have 20 month left!</a:t>
            </a:r>
            <a:endParaRPr b="0" lang="en-GB" sz="1800" spc="-1" strike="noStrike">
              <a:solidFill>
                <a:srgbClr val="000000"/>
              </a:solidFill>
              <a:latin typeface="Arial"/>
            </a:endParaRPr>
          </a:p>
        </p:txBody>
      </p:sp>
      <p:sp>
        <p:nvSpPr>
          <p:cNvPr id="395" name="CustomShape 3"/>
          <p:cNvSpPr/>
          <p:nvPr/>
        </p:nvSpPr>
        <p:spPr>
          <a:xfrm>
            <a:off x="432720" y="1148040"/>
            <a:ext cx="10345680" cy="486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6"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1.5°C – Now!</a:t>
            </a:r>
            <a:endParaRPr b="0" lang="en-GB" sz="2200" spc="-1" strike="noStrike">
              <a:solidFill>
                <a:srgbClr val="000000"/>
              </a:solidFill>
              <a:latin typeface="Arial"/>
            </a:endParaRPr>
          </a:p>
        </p:txBody>
      </p:sp>
      <p:sp>
        <p:nvSpPr>
          <p:cNvPr id="397" name="CustomShape 5"/>
          <p:cNvSpPr/>
          <p:nvPr/>
        </p:nvSpPr>
        <p:spPr>
          <a:xfrm>
            <a:off x="365760" y="2692800"/>
            <a:ext cx="10328400" cy="1231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98" name="CustomShape 6"/>
          <p:cNvSpPr/>
          <p:nvPr/>
        </p:nvSpPr>
        <p:spPr>
          <a:xfrm>
            <a:off x="263520" y="6492240"/>
            <a:ext cx="10608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https://www.theguardian.com/environment/2022/apr/04/its-over-for-fossil-fuels-ipcc-spells-out-whats-needed-to-avert-climate-disaster</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CustomShape 1"/>
          <p:cNvSpPr/>
          <p:nvPr/>
        </p:nvSpPr>
        <p:spPr>
          <a:xfrm>
            <a:off x="335520" y="4406760"/>
            <a:ext cx="10735200" cy="1344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Conclusion</a:t>
            </a:r>
            <a:endParaRPr b="0" lang="en-GB" sz="3000" spc="-1" strike="noStrike">
              <a:solidFill>
                <a:srgbClr val="000000"/>
              </a:solidFill>
              <a:latin typeface="Arial"/>
            </a:endParaRPr>
          </a:p>
        </p:txBody>
      </p:sp>
      <p:sp>
        <p:nvSpPr>
          <p:cNvPr id="400" name="CustomShape 2"/>
          <p:cNvSpPr/>
          <p:nvPr/>
        </p:nvSpPr>
        <p:spPr>
          <a:xfrm>
            <a:off x="335520" y="2906640"/>
            <a:ext cx="10735200" cy="1482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1"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GB" sz="2400" spc="-1" strike="noStrike">
              <a:solidFill>
                <a:srgbClr val="000000"/>
              </a:solidFill>
              <a:latin typeface="Arial"/>
            </a:endParaRPr>
          </a:p>
        </p:txBody>
      </p:sp>
      <p:sp>
        <p:nvSpPr>
          <p:cNvPr id="402" name="CustomShape 2"/>
          <p:cNvSpPr/>
          <p:nvPr/>
        </p:nvSpPr>
        <p:spPr>
          <a:xfrm>
            <a:off x="335520" y="1268640"/>
            <a:ext cx="10736640" cy="5024160"/>
          </a:xfrm>
          <a:prstGeom prst="rect">
            <a:avLst/>
          </a:prstGeom>
          <a:noFill/>
          <a:ln w="0">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 concepts and definitions of climate change </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Weather vs. climate</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GHGs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Global warming</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Feedback effects</a:t>
            </a:r>
            <a:endParaRPr b="0" lang="en-GB" sz="1800" spc="-1" strike="noStrike">
              <a:solidFill>
                <a:srgbClr val="000000"/>
              </a:solidFill>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Etc.</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Effects of different global warming paths (1.5°C vs 2/3/4°C)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13"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a:t>
            </a:r>
            <a:r>
              <a:rPr b="1" i="1" lang="en-US" sz="1800" spc="-1" strike="noStrike" u="sng">
                <a:solidFill>
                  <a:srgbClr val="000000"/>
                </a:solidFill>
                <a:uFillTx/>
                <a:latin typeface="DejaVu Sans"/>
                <a:ea typeface="DejaVu Sans"/>
              </a:rPr>
              <a:t>climate</a:t>
            </a:r>
            <a:r>
              <a:rPr b="0" i="1" lang="en-US" sz="1800" spc="-1" strike="noStrike">
                <a:solidFill>
                  <a:srgbClr val="000000"/>
                </a:solidFill>
                <a:latin typeface="DejaVu Sans"/>
                <a:ea typeface="DejaVu Sans"/>
              </a:rPr>
              <a:t> is describing the long term (min 30 years) and average weather conditions for a specific region. Examples: maritime climate, cold-dry desert climate, tropical climate.”</a:t>
            </a:r>
            <a:endParaRPr b="0" lang="en-GB" sz="1800" spc="-1" strike="noStrike">
              <a:solidFill>
                <a:srgbClr val="000000"/>
              </a:solidFill>
              <a:latin typeface="Arial"/>
            </a:endParaRPr>
          </a:p>
        </p:txBody>
      </p:sp>
      <p:sp>
        <p:nvSpPr>
          <p:cNvPr id="114"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a:t>
            </a:r>
            <a:endParaRPr b="0" lang="en-GB" sz="2200" spc="-1" strike="noStrike">
              <a:solidFill>
                <a:srgbClr val="000000"/>
              </a:solidFill>
              <a:latin typeface="Arial"/>
            </a:endParaRPr>
          </a:p>
        </p:txBody>
      </p:sp>
      <p:sp>
        <p:nvSpPr>
          <p:cNvPr id="115" name="CustomShape 4"/>
          <p:cNvSpPr/>
          <p:nvPr/>
        </p:nvSpPr>
        <p:spPr>
          <a:xfrm>
            <a:off x="263520" y="6492240"/>
            <a:ext cx="1079136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Definition of weather and climate – Freie Universität Berlin – https://www.geo.fu-berlin.de/en/v/iwm-network/learning_content/environmental-background/basics_climategeography/definitions/index.html</a:t>
            </a:r>
            <a:endParaRPr b="0" lang="en-GB" sz="900" spc="-1" strike="noStrike">
              <a:solidFill>
                <a:srgbClr val="000000"/>
              </a:solidFill>
              <a:latin typeface="Arial"/>
            </a:endParaRPr>
          </a:p>
        </p:txBody>
      </p:sp>
      <p:sp>
        <p:nvSpPr>
          <p:cNvPr id="116" name="CustomShape 5"/>
          <p:cNvSpPr/>
          <p:nvPr/>
        </p:nvSpPr>
        <p:spPr>
          <a:xfrm>
            <a:off x="360720" y="3291840"/>
            <a:ext cx="10785600" cy="1362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Resources</a:t>
            </a:r>
            <a:endParaRPr b="0" lang="en-GB" sz="2400" spc="-1" strike="noStrike">
              <a:solidFill>
                <a:srgbClr val="000000"/>
              </a:solidFill>
              <a:latin typeface="Arial"/>
            </a:endParaRPr>
          </a:p>
        </p:txBody>
      </p:sp>
      <p:sp>
        <p:nvSpPr>
          <p:cNvPr id="404" name="CustomShape 2"/>
          <p:cNvSpPr/>
          <p:nvPr/>
        </p:nvSpPr>
        <p:spPr>
          <a:xfrm>
            <a:off x="335520" y="1268640"/>
            <a:ext cx="10736640" cy="5024160"/>
          </a:xfrm>
          <a:prstGeom prst="rect">
            <a:avLst/>
          </a:prstGeom>
          <a:noFill/>
          <a:ln w="0">
            <a:noFill/>
          </a:ln>
        </p:spPr>
        <p:style>
          <a:lnRef idx="0"/>
          <a:fillRef idx="0"/>
          <a:effectRef idx="0"/>
          <a:fontRef idx="minor"/>
        </p:style>
        <p:txBody>
          <a:bodyPr lIns="90000" rIns="90000" tIns="45000" bIns="45000" anchor="ctr">
            <a:noAutofit/>
          </a:bodyPr>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IPCC Sixth Assessment Report – Climate Change 2022: Impacts, Adaption and Vulnerability – </a:t>
            </a:r>
            <a:r>
              <a:rPr b="0" lang="en-US" sz="1800" spc="-1" strike="noStrike" u="sng">
                <a:solidFill>
                  <a:srgbClr val="0000ff"/>
                </a:solidFill>
                <a:uFillTx/>
                <a:latin typeface="DejaVu Sans"/>
                <a:ea typeface="DejaVu Sans"/>
                <a:hlinkClick r:id="rId1"/>
              </a:rPr>
              <a:t>Link</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Basics of climate geography (Freie Universität Berlin)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marL="195120" indent="-1821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NASA – What’s the Difference Between Weather and Climate? – </a:t>
            </a:r>
            <a:r>
              <a:rPr b="0" lang="en-US" sz="1800" spc="-1" strike="noStrike" u="sng">
                <a:solidFill>
                  <a:srgbClr val="0000ff"/>
                </a:solidFill>
                <a:uFillTx/>
                <a:latin typeface="DejaVu Sans"/>
                <a:ea typeface="DejaVu Sans"/>
                <a:hlinkClick r:id="rId3"/>
              </a:rPr>
              <a:t>Link</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CustomShape 1"/>
          <p:cNvSpPr/>
          <p:nvPr/>
        </p:nvSpPr>
        <p:spPr>
          <a:xfrm>
            <a:off x="335520" y="1268640"/>
            <a:ext cx="10737720" cy="50252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406" name="CustomShape 2"/>
          <p:cNvSpPr/>
          <p:nvPr/>
        </p:nvSpPr>
        <p:spPr>
          <a:xfrm>
            <a:off x="335520" y="764640"/>
            <a:ext cx="10737720" cy="488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18"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1" i="1" lang="en-US" sz="1800" spc="-1" strike="noStrike" u="sng">
                <a:solidFill>
                  <a:srgbClr val="000000"/>
                </a:solidFill>
                <a:uFillTx/>
                <a:latin typeface="DejaVu Sans"/>
                <a:ea typeface="DejaVu Sans"/>
              </a:rPr>
              <a:t>Climate change</a:t>
            </a:r>
            <a:r>
              <a:rPr b="0" i="1" lang="en-US" sz="1800" spc="-1" strike="noStrike">
                <a:solidFill>
                  <a:srgbClr val="000000"/>
                </a:solidFill>
                <a:latin typeface="DejaVu Sans"/>
                <a:ea typeface="DejaVu Sans"/>
              </a:rPr>
              <a:t> is a long-term change in the average weather patterns that have come to define Earth’s local, regional and global climates. These changes have a broad range of observed effects that are synonymous with the term.”</a:t>
            </a:r>
            <a:endParaRPr b="0" lang="en-GB" sz="1800" spc="-1" strike="noStrike">
              <a:solidFill>
                <a:srgbClr val="000000"/>
              </a:solidFill>
              <a:latin typeface="Arial"/>
            </a:endParaRPr>
          </a:p>
        </p:txBody>
      </p:sp>
      <p:sp>
        <p:nvSpPr>
          <p:cNvPr id="119"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Climate vs. Weather – Climate Change</a:t>
            </a:r>
            <a:endParaRPr b="0" lang="en-GB" sz="2200" spc="-1" strike="noStrike">
              <a:solidFill>
                <a:srgbClr val="000000"/>
              </a:solidFill>
              <a:latin typeface="Arial"/>
            </a:endParaRPr>
          </a:p>
        </p:txBody>
      </p:sp>
      <p:sp>
        <p:nvSpPr>
          <p:cNvPr id="120" name="CustomShape 4"/>
          <p:cNvSpPr/>
          <p:nvPr/>
        </p:nvSpPr>
        <p:spPr>
          <a:xfrm>
            <a:off x="360720" y="3291840"/>
            <a:ext cx="10785600" cy="1362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21" name="CustomShape 5"/>
          <p:cNvSpPr/>
          <p:nvPr/>
        </p:nvSpPr>
        <p:spPr>
          <a:xfrm>
            <a:off x="263520" y="6492240"/>
            <a:ext cx="107913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Nasa – Overview: Weather, Global Warming, and Climate Change – https://climate.nasa.gov/resources/global-warming-vs-climate-change/</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Climate Change Basics</a:t>
            </a:r>
            <a:endParaRPr b="0" lang="en-GB" sz="2400" spc="-1" strike="noStrike">
              <a:solidFill>
                <a:srgbClr val="000000"/>
              </a:solidFill>
              <a:latin typeface="Arial"/>
            </a:endParaRPr>
          </a:p>
        </p:txBody>
      </p:sp>
      <p:sp>
        <p:nvSpPr>
          <p:cNvPr id="123"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Greenhouse Effect</a:t>
            </a:r>
            <a:endParaRPr b="0" lang="en-GB" sz="2200" spc="-1" strike="noStrike">
              <a:solidFill>
                <a:srgbClr val="000000"/>
              </a:solidFill>
              <a:latin typeface="Arial"/>
            </a:endParaRPr>
          </a:p>
        </p:txBody>
      </p:sp>
      <p:pic>
        <p:nvPicPr>
          <p:cNvPr id="124" name="Grafik 123" descr=""/>
          <p:cNvPicPr/>
          <p:nvPr/>
        </p:nvPicPr>
        <p:blipFill>
          <a:blip r:embed="rId1"/>
          <a:stretch/>
        </p:blipFill>
        <p:spPr>
          <a:xfrm>
            <a:off x="1920240" y="1575720"/>
            <a:ext cx="8100360" cy="4907160"/>
          </a:xfrm>
          <a:prstGeom prst="rect">
            <a:avLst/>
          </a:prstGeom>
          <a:ln w="0">
            <a:noFill/>
          </a:ln>
        </p:spPr>
      </p:pic>
      <p:sp>
        <p:nvSpPr>
          <p:cNvPr id="125" name="CustomShape 3"/>
          <p:cNvSpPr/>
          <p:nvPr/>
        </p:nvSpPr>
        <p:spPr>
          <a:xfrm>
            <a:off x="263520" y="6492240"/>
            <a:ext cx="105170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User “A loose necktie” – https://commons.wikimedia.org/wiki/File:Greenhouse-effect-t2.svg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TotalTime>
  <Application>LibreOffice/7.4.7.2$Linux_X86_64 LibreOffice_project/40$Build-2</Application>
  <AppVersion>15.0000</AppVersion>
  <Words>5389</Words>
  <Paragraphs>553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cp:lastPrinted>2023-11-22T10:38:41Z</cp:lastPrinted>
  <dcterms:modified xsi:type="dcterms:W3CDTF">2025-11-04T16:23:03Z</dcterms:modified>
  <cp:revision>3668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2</vt:i4>
  </property>
  <property fmtid="{D5CDD505-2E9C-101B-9397-08002B2CF9AE}" pid="6" name="Notes">
    <vt:i4>66</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76</vt:i4>
  </property>
</Properties>
</file>